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1.xml" ContentType="application/vnd.ms-office.webextension+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webextensions/webextension2.xml" ContentType="application/vnd.ms-office.webextension+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webextensions/webextension3.xml" ContentType="application/vnd.ms-office.webextension+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782" r:id="rId3"/>
    <p:sldId id="1872" r:id="rId4"/>
    <p:sldId id="2008" r:id="rId5"/>
    <p:sldId id="2838" r:id="rId6"/>
    <p:sldId id="1863" r:id="rId7"/>
    <p:sldId id="1876" r:id="rId8"/>
    <p:sldId id="1877" r:id="rId9"/>
    <p:sldId id="1864" r:id="rId10"/>
    <p:sldId id="2836" r:id="rId11"/>
    <p:sldId id="1488" r:id="rId12"/>
    <p:sldId id="2631" r:id="rId13"/>
    <p:sldId id="2632" r:id="rId14"/>
    <p:sldId id="2633" r:id="rId15"/>
    <p:sldId id="2634" r:id="rId16"/>
    <p:sldId id="2635" r:id="rId17"/>
    <p:sldId id="2636" r:id="rId18"/>
    <p:sldId id="2637" r:id="rId19"/>
    <p:sldId id="2640" r:id="rId20"/>
    <p:sldId id="2641" r:id="rId21"/>
    <p:sldId id="2638" r:id="rId22"/>
    <p:sldId id="2643" r:id="rId23"/>
    <p:sldId id="2653" r:id="rId24"/>
    <p:sldId id="2654" r:id="rId25"/>
    <p:sldId id="2662" r:id="rId26"/>
    <p:sldId id="2663" r:id="rId27"/>
    <p:sldId id="2655" r:id="rId28"/>
    <p:sldId id="2744" r:id="rId29"/>
    <p:sldId id="2745" r:id="rId30"/>
    <p:sldId id="1777" r:id="rId31"/>
    <p:sldId id="2646" r:id="rId32"/>
    <p:sldId id="2837" r:id="rId33"/>
    <p:sldId id="2645" r:id="rId34"/>
    <p:sldId id="2647" r:id="rId35"/>
    <p:sldId id="2648" r:id="rId36"/>
    <p:sldId id="2652" r:id="rId37"/>
    <p:sldId id="2664" r:id="rId38"/>
    <p:sldId id="2666" r:id="rId39"/>
    <p:sldId id="2667" r:id="rId40"/>
    <p:sldId id="2668" r:id="rId41"/>
    <p:sldId id="2671" r:id="rId42"/>
    <p:sldId id="2839" r:id="rId43"/>
    <p:sldId id="2649" r:id="rId44"/>
    <p:sldId id="2650" r:id="rId45"/>
    <p:sldId id="2651" r:id="rId46"/>
    <p:sldId id="2656" r:id="rId47"/>
    <p:sldId id="2658" r:id="rId48"/>
    <p:sldId id="2657" r:id="rId49"/>
    <p:sldId id="2661" r:id="rId50"/>
    <p:sldId id="1789" r:id="rId51"/>
    <p:sldId id="2659" r:id="rId52"/>
    <p:sldId id="2677" r:id="rId53"/>
    <p:sldId id="1257" r:id="rId54"/>
    <p:sldId id="2678" r:id="rId55"/>
    <p:sldId id="2690" r:id="rId56"/>
    <p:sldId id="2691" r:id="rId57"/>
    <p:sldId id="2469" r:id="rId58"/>
    <p:sldId id="443" r:id="rId59"/>
    <p:sldId id="423" r:id="rId60"/>
    <p:sldId id="424" r:id="rId61"/>
    <p:sldId id="425" r:id="rId62"/>
    <p:sldId id="426" r:id="rId63"/>
    <p:sldId id="427" r:id="rId64"/>
    <p:sldId id="428" r:id="rId65"/>
    <p:sldId id="2683" r:id="rId66"/>
    <p:sldId id="2679" r:id="rId67"/>
    <p:sldId id="1152" r:id="rId68"/>
    <p:sldId id="2682" r:id="rId69"/>
    <p:sldId id="2692" r:id="rId70"/>
    <p:sldId id="2684" r:id="rId71"/>
    <p:sldId id="2693" r:id="rId72"/>
    <p:sldId id="2694" r:id="rId73"/>
    <p:sldId id="2695" r:id="rId74"/>
    <p:sldId id="2685" r:id="rId75"/>
    <p:sldId id="2717" r:id="rId76"/>
    <p:sldId id="2696" r:id="rId77"/>
    <p:sldId id="2698" r:id="rId78"/>
    <p:sldId id="2702" r:id="rId79"/>
    <p:sldId id="2703" r:id="rId80"/>
    <p:sldId id="2704" r:id="rId81"/>
    <p:sldId id="2706" r:id="rId82"/>
    <p:sldId id="2708" r:id="rId83"/>
    <p:sldId id="2709" r:id="rId84"/>
    <p:sldId id="2710" r:id="rId85"/>
    <p:sldId id="2711" r:id="rId86"/>
    <p:sldId id="2712" r:id="rId87"/>
    <p:sldId id="2713" r:id="rId88"/>
    <p:sldId id="3278" r:id="rId89"/>
    <p:sldId id="3285" r:id="rId90"/>
    <p:sldId id="2715" r:id="rId91"/>
    <p:sldId id="2718" r:id="rId92"/>
    <p:sldId id="2719" r:id="rId93"/>
    <p:sldId id="2721" r:id="rId94"/>
    <p:sldId id="2722" r:id="rId95"/>
    <p:sldId id="2720" r:id="rId96"/>
    <p:sldId id="2630" r:id="rId97"/>
    <p:sldId id="3284" r:id="rId98"/>
    <p:sldId id="1883" r:id="rId99"/>
    <p:sldId id="2714" r:id="rId100"/>
    <p:sldId id="2723" r:id="rId101"/>
    <p:sldId id="2701" r:id="rId102"/>
    <p:sldId id="2724" r:id="rId103"/>
    <p:sldId id="2725" r:id="rId104"/>
    <p:sldId id="2726" r:id="rId105"/>
    <p:sldId id="3287" r:id="rId106"/>
    <p:sldId id="3286" r:id="rId107"/>
    <p:sldId id="3288" r:id="rId108"/>
    <p:sldId id="3289" r:id="rId109"/>
    <p:sldId id="3290" r:id="rId110"/>
    <p:sldId id="2728" r:id="rId111"/>
    <p:sldId id="2730" r:id="rId112"/>
    <p:sldId id="2729" r:id="rId113"/>
    <p:sldId id="3291" r:id="rId114"/>
    <p:sldId id="2840" r:id="rId115"/>
    <p:sldId id="2835" r:id="rId116"/>
    <p:sldId id="2660" r:id="rId117"/>
    <p:sldId id="2673" r:id="rId118"/>
    <p:sldId id="2674" r:id="rId119"/>
    <p:sldId id="2675" r:id="rId120"/>
    <p:sldId id="2676"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FFFF00"/>
    <a:srgbClr val="44DB58"/>
    <a:srgbClr val="FF40FF"/>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38"/>
    <p:restoredTop sz="67504"/>
  </p:normalViewPr>
  <p:slideViewPr>
    <p:cSldViewPr snapToGrid="0">
      <p:cViewPr>
        <p:scale>
          <a:sx n="85" d="100"/>
          <a:sy n="85" d="100"/>
        </p:scale>
        <p:origin x="8" y="-696"/>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s://en.wikipedia.org/wiki/Spain_during_World_War_I" TargetMode="External"/><Relationship Id="rId3" Type="http://schemas.openxmlformats.org/officeDocument/2006/relationships/hyperlink" Target="https://en.wikipedia.org/wiki/World_War_I" TargetMode="External"/><Relationship Id="rId7" Type="http://schemas.openxmlformats.org/officeDocument/2006/relationships/hyperlink" Target="https://en.wikipedia.org/wiki/Freedom_of_the_press"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en.wikipedia.org/wiki/Morale" TargetMode="External"/><Relationship Id="rId5" Type="http://schemas.openxmlformats.org/officeDocument/2006/relationships/hyperlink" Target="https://en.wikipedia.org/wiki/Belligerent" TargetMode="External"/><Relationship Id="rId4" Type="http://schemas.openxmlformats.org/officeDocument/2006/relationships/hyperlink" Target="https://en.wikipedia.org/wiki/Censorship" TargetMode="External"/><Relationship Id="rId9" Type="http://schemas.openxmlformats.org/officeDocument/2006/relationships/hyperlink" Target="https://en.wikipedia.org/wiki/Spanish_flu#cite_note-Friday-8"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en.wikipedia.org/wiki/Eswatini" TargetMode="External"/><Relationship Id="rId7" Type="http://schemas.openxmlformats.org/officeDocument/2006/relationships/hyperlink" Target="https://en.wikipedia.org/wiki/HIV/AIDS_in_South_Africa#cite_note-databank.worldbank.org-1"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en.wikipedia.org/wiki/South_Africa" TargetMode="External"/><Relationship Id="rId5" Type="http://schemas.openxmlformats.org/officeDocument/2006/relationships/hyperlink" Target="https://en.wikipedia.org/wiki/Botswana" TargetMode="External"/><Relationship Id="rId4" Type="http://schemas.openxmlformats.org/officeDocument/2006/relationships/hyperlink" Target="https://en.wikipedia.org/wiki/Lesotho"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2533505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21035639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22414354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5845534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19654429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913B-5E58-8380-FB65-D52A4BE8F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83C8C-7CCE-1554-0514-10DC983FB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D75D0-30D7-FB57-99A7-D480977F1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BE6403-FEFF-E7FC-5C51-20D156DAF764}"/>
              </a:ext>
            </a:extLst>
          </p:cNvPr>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40634513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17D7F-61D0-E572-80E5-030D42154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02C6C-0EB3-0CC0-0F4A-055D85969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C60A3-0EE6-F0DA-B5AC-81FD6AE02D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C32578-60EF-0E0A-0680-3AB79B75A7F8}"/>
              </a:ext>
            </a:extLst>
          </p:cNvPr>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1634754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98E41-9EF4-31AE-6270-BB06DF9E5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40254-63B1-0F92-1467-6FB7E589B7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34542-18FE-424B-AA75-0E10261BE1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49141-CE7E-E00D-F040-2E55FB30C01E}"/>
              </a:ext>
            </a:extLst>
          </p:cNvPr>
          <p:cNvSpPr>
            <a:spLocks noGrp="1"/>
          </p:cNvSpPr>
          <p:nvPr>
            <p:ph type="sldNum" sz="quarter" idx="5"/>
          </p:nvPr>
        </p:nvSpPr>
        <p:spPr/>
        <p:txBody>
          <a:bodyPr/>
          <a:lstStyle/>
          <a:p>
            <a:fld id="{A8C508D1-CDDD-6445-AC0B-42415DA4AB68}" type="slidenum">
              <a:rPr lang="en-US" smtClean="0"/>
              <a:t>107</a:t>
            </a:fld>
            <a:endParaRPr lang="en-US"/>
          </a:p>
        </p:txBody>
      </p:sp>
    </p:spTree>
    <p:extLst>
      <p:ext uri="{BB962C8B-B14F-4D97-AF65-F5344CB8AC3E}">
        <p14:creationId xmlns:p14="http://schemas.microsoft.com/office/powerpoint/2010/main" val="22830355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235C-1127-3F76-C0BB-929C8DFFB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16579-552A-26E1-1606-261EA25E6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BAA3B-BBF8-1184-5710-45ADD1C194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247F43-9299-8F47-34F1-1552EEAFF07A}"/>
              </a:ext>
            </a:extLst>
          </p:cNvPr>
          <p:cNvSpPr>
            <a:spLocks noGrp="1"/>
          </p:cNvSpPr>
          <p:nvPr>
            <p:ph type="sldNum" sz="quarter" idx="5"/>
          </p:nvPr>
        </p:nvSpPr>
        <p:spPr/>
        <p:txBody>
          <a:bodyPr/>
          <a:lstStyle/>
          <a:p>
            <a:fld id="{A8C508D1-CDDD-6445-AC0B-42415DA4AB68}" type="slidenum">
              <a:rPr lang="en-US" smtClean="0"/>
              <a:t>108</a:t>
            </a:fld>
            <a:endParaRPr lang="en-US"/>
          </a:p>
        </p:txBody>
      </p:sp>
    </p:spTree>
    <p:extLst>
      <p:ext uri="{BB962C8B-B14F-4D97-AF65-F5344CB8AC3E}">
        <p14:creationId xmlns:p14="http://schemas.microsoft.com/office/powerpoint/2010/main" val="35266593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64261-9A60-15CF-3D20-919233FDF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631F4-EEF4-71B9-BA5D-96793FDBB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D0BA7-244B-AD2C-A5C9-D10B3DADD7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6590D1-28F0-D7C4-1687-C6575ADD6892}"/>
              </a:ext>
            </a:extLst>
          </p:cNvPr>
          <p:cNvSpPr>
            <a:spLocks noGrp="1"/>
          </p:cNvSpPr>
          <p:nvPr>
            <p:ph type="sldNum" sz="quarter" idx="5"/>
          </p:nvPr>
        </p:nvSpPr>
        <p:spPr/>
        <p:txBody>
          <a:bodyPr/>
          <a:lstStyle/>
          <a:p>
            <a:fld id="{A8C508D1-CDDD-6445-AC0B-42415DA4AB68}" type="slidenum">
              <a:rPr lang="en-US" smtClean="0"/>
              <a:t>109</a:t>
            </a:fld>
            <a:endParaRPr lang="en-US"/>
          </a:p>
        </p:txBody>
      </p:sp>
    </p:spTree>
    <p:extLst>
      <p:ext uri="{BB962C8B-B14F-4D97-AF65-F5344CB8AC3E}">
        <p14:creationId xmlns:p14="http://schemas.microsoft.com/office/powerpoint/2010/main" val="14631374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26585263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3017150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20103480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728F-5E61-1BAF-9D69-3AC0BCD73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FFCCA-BEF0-A50C-7906-B9A6C0BCA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D1A95-D965-979B-428D-9B73DA9DF1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107620-C86A-DF7A-E175-6F13C7EF9F6D}"/>
              </a:ext>
            </a:extLst>
          </p:cNvPr>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8820786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40800728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10755933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16179546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29359581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9514728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59907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174302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1136452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1409770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3492150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551825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3969311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2989791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3572475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353681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1553395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1055968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3494096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1216503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3202076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2608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1223387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205380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1819792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307937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157329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955186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3487888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4022381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changes of red grouse, as represented through bag records in (A) the two control sites, (B) the two populations with a single treatment each, and (C) the two populations with two treatments each. Asterisks represent the years of treatment when worm burdens in adult grouse were reduced.</a:t>
            </a:r>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1852062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1480682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3956926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14642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289210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1902524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40586365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8297117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is an organism that lives in or on another organism and benefits at the expense of others.</a:t>
            </a:r>
          </a:p>
          <a:p>
            <a:r>
              <a:rPr lang="en-US" dirty="0"/>
              <a:t>Pathogen</a:t>
            </a:r>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6010405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972787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2942858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pandemic broke out near the end of </a:t>
            </a:r>
            <a:r>
              <a:rPr lang="en-US" b="0" i="0" u="none" strike="noStrike" dirty="0">
                <a:solidFill>
                  <a:srgbClr val="3366CC"/>
                </a:solidFill>
                <a:effectLst/>
                <a:latin typeface="Arial" panose="020B0604020202020204" pitchFamily="34" charset="0"/>
                <a:hlinkClick r:id="rId3" tooltip="World War I"/>
              </a:rPr>
              <a:t>World War I</a:t>
            </a:r>
            <a:r>
              <a:rPr lang="en-US" b="0" i="0" dirty="0">
                <a:solidFill>
                  <a:srgbClr val="202122"/>
                </a:solidFill>
                <a:effectLst/>
                <a:latin typeface="Arial" panose="020B0604020202020204" pitchFamily="34" charset="0"/>
              </a:rPr>
              <a:t>, when wartime </a:t>
            </a:r>
            <a:r>
              <a:rPr lang="en-US" b="0" i="0" u="none" strike="noStrike" dirty="0">
                <a:solidFill>
                  <a:srgbClr val="3366CC"/>
                </a:solidFill>
                <a:effectLst/>
                <a:latin typeface="Arial" panose="020B0604020202020204" pitchFamily="34" charset="0"/>
                <a:hlinkClick r:id="rId4" tooltip="Censorship"/>
              </a:rPr>
              <a:t>censors</a:t>
            </a:r>
            <a:r>
              <a:rPr lang="en-US" b="0" i="0" dirty="0">
                <a:solidFill>
                  <a:srgbClr val="202122"/>
                </a:solidFill>
                <a:effectLst/>
                <a:latin typeface="Arial" panose="020B0604020202020204" pitchFamily="34" charset="0"/>
              </a:rPr>
              <a:t> in the </a:t>
            </a:r>
            <a:r>
              <a:rPr lang="en-US" b="0" i="0" u="none" strike="noStrike" dirty="0">
                <a:solidFill>
                  <a:srgbClr val="3366CC"/>
                </a:solidFill>
                <a:effectLst/>
                <a:latin typeface="Arial" panose="020B0604020202020204" pitchFamily="34" charset="0"/>
                <a:hlinkClick r:id="rId5" tooltip="Belligerent"/>
              </a:rPr>
              <a:t>belligerent</a:t>
            </a:r>
            <a:r>
              <a:rPr lang="en-US" b="0" i="0" dirty="0">
                <a:solidFill>
                  <a:srgbClr val="202122"/>
                </a:solidFill>
                <a:effectLst/>
                <a:latin typeface="Arial" panose="020B0604020202020204" pitchFamily="34" charset="0"/>
              </a:rPr>
              <a:t> countries suppressed bad news to maintain </a:t>
            </a:r>
            <a:r>
              <a:rPr lang="en-US" b="0" i="0" u="none" strike="noStrike" dirty="0">
                <a:solidFill>
                  <a:srgbClr val="3366CC"/>
                </a:solidFill>
                <a:effectLst/>
                <a:latin typeface="Arial" panose="020B0604020202020204" pitchFamily="34" charset="0"/>
                <a:hlinkClick r:id="rId6" tooltip="Morale"/>
              </a:rPr>
              <a:t>morale</a:t>
            </a:r>
            <a:r>
              <a:rPr lang="en-US" b="0" i="0" dirty="0">
                <a:solidFill>
                  <a:srgbClr val="202122"/>
                </a:solidFill>
                <a:effectLst/>
                <a:latin typeface="Arial" panose="020B0604020202020204" pitchFamily="34" charset="0"/>
              </a:rPr>
              <a:t>, but newspapers </a:t>
            </a:r>
            <a:r>
              <a:rPr lang="en-US" b="0" i="0" u="none" strike="noStrike" dirty="0">
                <a:solidFill>
                  <a:srgbClr val="3366CC"/>
                </a:solidFill>
                <a:effectLst/>
                <a:latin typeface="Arial" panose="020B0604020202020204" pitchFamily="34" charset="0"/>
                <a:hlinkClick r:id="rId7" tooltip="Freedom of the press"/>
              </a:rPr>
              <a:t>freely reported</a:t>
            </a:r>
            <a:r>
              <a:rPr lang="en-US" b="0" i="0" dirty="0">
                <a:solidFill>
                  <a:srgbClr val="202122"/>
                </a:solidFill>
                <a:effectLst/>
                <a:latin typeface="Arial" panose="020B0604020202020204" pitchFamily="34" charset="0"/>
              </a:rPr>
              <a:t> the outbreak in </a:t>
            </a:r>
            <a:r>
              <a:rPr lang="en-US" b="0" i="0" u="none" strike="noStrike" dirty="0">
                <a:solidFill>
                  <a:srgbClr val="3366CC"/>
                </a:solidFill>
                <a:effectLst/>
                <a:latin typeface="Arial" panose="020B0604020202020204" pitchFamily="34" charset="0"/>
                <a:hlinkClick r:id="rId8" tooltip="Spain during World War I"/>
              </a:rPr>
              <a:t>neutral Spain</a:t>
            </a:r>
            <a:r>
              <a:rPr lang="en-US" b="0" i="0" dirty="0">
                <a:solidFill>
                  <a:srgbClr val="202122"/>
                </a:solidFill>
                <a:effectLst/>
                <a:latin typeface="Arial" panose="020B0604020202020204" pitchFamily="34" charset="0"/>
              </a:rPr>
              <a:t>, creating a false impression of Spain as the epicenter and leading to the "Spanish flu" misnomer.</a:t>
            </a:r>
            <a:r>
              <a:rPr lang="en-US" b="0" i="0" u="sng" baseline="30000" dirty="0">
                <a:solidFill>
                  <a:srgbClr val="3366CC"/>
                </a:solidFill>
                <a:effectLst/>
                <a:latin typeface="Arial" panose="020B0604020202020204" pitchFamily="34" charset="0"/>
                <a:hlinkClick r:id="rId9"/>
              </a:rPr>
              <a:t>[</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2937874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29192187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According to a UNAIDS dataset sourced from the World Bank, in 2019 the HIV prevalence rate for adults aged 15 to 49 was 27% in </a:t>
            </a:r>
            <a:r>
              <a:rPr lang="en-US" b="0" i="0" u="none" strike="noStrike" dirty="0">
                <a:solidFill>
                  <a:srgbClr val="3366CC"/>
                </a:solidFill>
                <a:effectLst/>
                <a:latin typeface="Arial" panose="020B0604020202020204" pitchFamily="34" charset="0"/>
                <a:hlinkClick r:id="rId3" tooltip="Eswatini"/>
              </a:rPr>
              <a:t>Eswatini</a:t>
            </a:r>
            <a:r>
              <a:rPr lang="en-US" b="0" i="0" dirty="0">
                <a:solidFill>
                  <a:srgbClr val="202122"/>
                </a:solidFill>
                <a:effectLst/>
                <a:latin typeface="Arial" panose="020B0604020202020204" pitchFamily="34" charset="0"/>
              </a:rPr>
              <a:t> (Swaziland), 25% in </a:t>
            </a:r>
            <a:r>
              <a:rPr lang="en-US" b="0" i="0" u="none" strike="noStrike" dirty="0">
                <a:solidFill>
                  <a:srgbClr val="3366CC"/>
                </a:solidFill>
                <a:effectLst/>
                <a:latin typeface="Arial" panose="020B0604020202020204" pitchFamily="34" charset="0"/>
                <a:hlinkClick r:id="rId4" tooltip="Lesotho"/>
              </a:rPr>
              <a:t>Lesotho</a:t>
            </a:r>
            <a:r>
              <a:rPr lang="en-US" b="0" i="0" dirty="0">
                <a:solidFill>
                  <a:srgbClr val="202122"/>
                </a:solidFill>
                <a:effectLst/>
                <a:latin typeface="Arial" panose="020B0604020202020204" pitchFamily="34" charset="0"/>
              </a:rPr>
              <a:t>, 25% in </a:t>
            </a:r>
            <a:r>
              <a:rPr lang="en-US" b="0" i="0" u="none" strike="noStrike" dirty="0">
                <a:solidFill>
                  <a:srgbClr val="3366CC"/>
                </a:solidFill>
                <a:effectLst/>
                <a:latin typeface="Arial" panose="020B0604020202020204" pitchFamily="34" charset="0"/>
                <a:hlinkClick r:id="rId5" tooltip="Botswana"/>
              </a:rPr>
              <a:t>Botswana</a:t>
            </a:r>
            <a:r>
              <a:rPr lang="en-US" b="0" i="0" dirty="0">
                <a:solidFill>
                  <a:srgbClr val="202122"/>
                </a:solidFill>
                <a:effectLst/>
                <a:latin typeface="Arial" panose="020B0604020202020204" pitchFamily="34" charset="0"/>
              </a:rPr>
              <a:t> and 19% in </a:t>
            </a:r>
            <a:r>
              <a:rPr lang="en-US" b="0" i="0" u="none" strike="noStrike" dirty="0">
                <a:solidFill>
                  <a:srgbClr val="3366CC"/>
                </a:solidFill>
                <a:effectLst/>
                <a:latin typeface="Arial" panose="020B0604020202020204" pitchFamily="34" charset="0"/>
                <a:hlinkClick r:id="rId6" tooltip="South Africa"/>
              </a:rPr>
              <a:t>South Africa</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7"/>
              </a:rPr>
              <a:t>[1]</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9057169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2635718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13710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F0BFD-AED6-D8F5-15AA-49C2CE05B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9695A-A3A4-29F6-8624-EB7A32248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0A920-FCBD-ED3B-A694-11C6884FAC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1015FE-00CF-7199-D23C-5B150F797455}"/>
              </a:ext>
            </a:extLst>
          </p:cNvPr>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1571567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3728382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4146914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7945344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14195058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7899501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56</a:t>
            </a:fld>
            <a:endParaRPr lang="en-US"/>
          </a:p>
        </p:txBody>
      </p:sp>
    </p:spTree>
    <p:extLst>
      <p:ext uri="{BB962C8B-B14F-4D97-AF65-F5344CB8AC3E}">
        <p14:creationId xmlns:p14="http://schemas.microsoft.com/office/powerpoint/2010/main" val="24474595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2536875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21895407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2386389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2606969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2716545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4246839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18311077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33861977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4778098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1050016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66</a:t>
            </a:fld>
            <a:endParaRPr lang="en-US"/>
          </a:p>
        </p:txBody>
      </p:sp>
    </p:spTree>
    <p:extLst>
      <p:ext uri="{BB962C8B-B14F-4D97-AF65-F5344CB8AC3E}">
        <p14:creationId xmlns:p14="http://schemas.microsoft.com/office/powerpoint/2010/main" val="5985080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67</a:t>
            </a:fld>
            <a:endParaRPr lang="en-US"/>
          </a:p>
        </p:txBody>
      </p:sp>
    </p:spTree>
    <p:extLst>
      <p:ext uri="{BB962C8B-B14F-4D97-AF65-F5344CB8AC3E}">
        <p14:creationId xmlns:p14="http://schemas.microsoft.com/office/powerpoint/2010/main" val="35010360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68</a:t>
            </a:fld>
            <a:endParaRPr lang="en-US"/>
          </a:p>
        </p:txBody>
      </p:sp>
    </p:spTree>
    <p:extLst>
      <p:ext uri="{BB962C8B-B14F-4D97-AF65-F5344CB8AC3E}">
        <p14:creationId xmlns:p14="http://schemas.microsoft.com/office/powerpoint/2010/main" val="19497123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69</a:t>
            </a:fld>
            <a:endParaRPr lang="en-US"/>
          </a:p>
        </p:txBody>
      </p:sp>
    </p:spTree>
    <p:extLst>
      <p:ext uri="{BB962C8B-B14F-4D97-AF65-F5344CB8AC3E}">
        <p14:creationId xmlns:p14="http://schemas.microsoft.com/office/powerpoint/2010/main" val="1882041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377373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41417059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17448059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7304122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30829264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74</a:t>
            </a:fld>
            <a:endParaRPr lang="en-US"/>
          </a:p>
        </p:txBody>
      </p:sp>
    </p:spTree>
    <p:extLst>
      <p:ext uri="{BB962C8B-B14F-4D97-AF65-F5344CB8AC3E}">
        <p14:creationId xmlns:p14="http://schemas.microsoft.com/office/powerpoint/2010/main" val="14118374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75</a:t>
            </a:fld>
            <a:endParaRPr lang="en-US"/>
          </a:p>
        </p:txBody>
      </p:sp>
    </p:spTree>
    <p:extLst>
      <p:ext uri="{BB962C8B-B14F-4D97-AF65-F5344CB8AC3E}">
        <p14:creationId xmlns:p14="http://schemas.microsoft.com/office/powerpoint/2010/main" val="30355300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12360822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2119195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38356900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20464111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343659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1930361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28810083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41749425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19363624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12675269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14721067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39058160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27546526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32992281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3590132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3721941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4157527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38010207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33651555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40206763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12474932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361106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D7E8-60A8-AD3B-CE49-6E712C9E7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8C8D6-35FA-BB0B-A556-BF32C2BEC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38560-552C-844C-579D-30C414CC61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a:extLst>
              <a:ext uri="{FF2B5EF4-FFF2-40B4-BE49-F238E27FC236}">
                <a16:creationId xmlns:a16="http://schemas.microsoft.com/office/drawing/2014/main" id="{30F0CEEF-809E-FFC9-9C73-3AB1EC356BD9}"/>
              </a:ext>
            </a:extLst>
          </p:cNvPr>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22321427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7817348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38777375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2386564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2/24/25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2/24/25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79.gif"/><Relationship Id="rId7" Type="http://schemas.openxmlformats.org/officeDocument/2006/relationships/oleObject" Target="../embeddings/oleObject1.bin"/><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52.emf"/><Relationship Id="rId10" Type="http://schemas.openxmlformats.org/officeDocument/2006/relationships/image" Target="../media/image80.png"/><Relationship Id="rId4" Type="http://schemas.openxmlformats.org/officeDocument/2006/relationships/image" Target="../media/image51.emf"/><Relationship Id="rId9" Type="http://schemas.openxmlformats.org/officeDocument/2006/relationships/image" Target="../media/image145.png"/></Relationships>
</file>

<file path=ppt/slides/_rels/slide10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52.emf"/></Relationships>
</file>

<file path=ppt/slides/_rels/slide10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52.emf"/></Relationships>
</file>

<file path=ppt/slides/_rels/slide10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52.emf"/></Relationships>
</file>

<file path=ppt/slides/_rels/slide10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52.emf"/></Relationships>
</file>

<file path=ppt/slides/_rels/slide10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52.emf"/></Relationships>
</file>

<file path=ppt/slides/_rels/slide107.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87.tiff"/><Relationship Id="rId4" Type="http://schemas.openxmlformats.org/officeDocument/2006/relationships/image" Target="../media/image86.tiff"/></Relationships>
</file>

<file path=ppt/slides/_rels/slide108.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87.tiff"/><Relationship Id="rId4" Type="http://schemas.openxmlformats.org/officeDocument/2006/relationships/image" Target="../media/image86.tiff"/></Relationships>
</file>

<file path=ppt/slides/_rels/slide109.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87.tiff"/><Relationship Id="rId4" Type="http://schemas.openxmlformats.org/officeDocument/2006/relationships/image" Target="../media/image86.tif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1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11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52.emf"/></Relationships>
</file>

<file path=ppt/slides/_rels/slide11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52.emf"/></Relationships>
</file>

<file path=ppt/slides/_rels/slide11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52.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600.png"/><Relationship Id="rId3" Type="http://schemas.openxmlformats.org/officeDocument/2006/relationships/image" Target="../media/image8.png"/><Relationship Id="rId7" Type="http://schemas.openxmlformats.org/officeDocument/2006/relationships/image" Target="../media/image3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13.emf"/><Relationship Id="rId10" Type="http://schemas.openxmlformats.org/officeDocument/2006/relationships/image" Target="../media/image380.png"/><Relationship Id="rId4" Type="http://schemas.openxmlformats.org/officeDocument/2006/relationships/oleObject" Target="../embeddings/oleObject1.bin"/><Relationship Id="rId9" Type="http://schemas.openxmlformats.org/officeDocument/2006/relationships/image" Target="../media/image370.png"/></Relationships>
</file>

<file path=ppt/slides/_rels/slide14.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oleObject" Target="../embeddings/oleObject1.bin"/><Relationship Id="rId7" Type="http://schemas.openxmlformats.org/officeDocument/2006/relationships/image" Target="../media/image360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13.emf"/><Relationship Id="rId9" Type="http://schemas.openxmlformats.org/officeDocument/2006/relationships/image" Target="../media/image380.png"/></Relationships>
</file>

<file path=ppt/slides/_rels/slide15.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oleObject" Target="../embeddings/oleObject1.bin"/><Relationship Id="rId7" Type="http://schemas.openxmlformats.org/officeDocument/2006/relationships/image" Target="../media/image360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13.emf"/><Relationship Id="rId9" Type="http://schemas.openxmlformats.org/officeDocument/2006/relationships/image" Target="../media/image380.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13.emf"/><Relationship Id="rId9" Type="http://schemas.openxmlformats.org/officeDocument/2006/relationships/image" Target="../media/image4300.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13.emf"/><Relationship Id="rId9" Type="http://schemas.openxmlformats.org/officeDocument/2006/relationships/image" Target="../media/image4300.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13.emf"/><Relationship Id="rId9" Type="http://schemas.openxmlformats.org/officeDocument/2006/relationships/image" Target="../media/image4300.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13.emf"/><Relationship Id="rId9" Type="http://schemas.openxmlformats.org/officeDocument/2006/relationships/image" Target="../media/image43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40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13.emf"/><Relationship Id="rId9" Type="http://schemas.openxmlformats.org/officeDocument/2006/relationships/image" Target="../media/image4500.png"/></Relationships>
</file>

<file path=ppt/slides/_rels/slide21.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oleObject" Target="../embeddings/oleObject1.bin"/><Relationship Id="rId7" Type="http://schemas.openxmlformats.org/officeDocument/2006/relationships/image" Target="../media/image48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00.png"/><Relationship Id="rId5" Type="http://schemas.openxmlformats.org/officeDocument/2006/relationships/image" Target="../media/image4600.png"/><Relationship Id="rId4" Type="http://schemas.openxmlformats.org/officeDocument/2006/relationships/image" Target="../media/image13.emf"/><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oleObject" Target="../embeddings/oleObject1.bin"/><Relationship Id="rId7" Type="http://schemas.openxmlformats.org/officeDocument/2006/relationships/image" Target="../media/image48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00.png"/><Relationship Id="rId5" Type="http://schemas.openxmlformats.org/officeDocument/2006/relationships/image" Target="../media/image4600.png"/><Relationship Id="rId4" Type="http://schemas.openxmlformats.org/officeDocument/2006/relationships/image" Target="../media/image13.emf"/><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image" Target="../media/image52.emf"/></Relationships>
</file>

<file path=ppt/slides/_rels/slide53.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13.emf"/><Relationship Id="rId5" Type="http://schemas.openxmlformats.org/officeDocument/2006/relationships/image" Target="../media/image53.png"/><Relationship Id="rId10" Type="http://schemas.openxmlformats.org/officeDocument/2006/relationships/oleObject" Target="../embeddings/oleObject1.bin"/><Relationship Id="rId4" Type="http://schemas.openxmlformats.org/officeDocument/2006/relationships/image" Target="../media/image52.emf"/><Relationship Id="rId9" Type="http://schemas.openxmlformats.org/officeDocument/2006/relationships/image" Target="../media/image57.jpeg"/></Relationships>
</file>

<file path=ppt/slides/_rels/slide54.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57.jpeg"/><Relationship Id="rId3" Type="http://schemas.openxmlformats.org/officeDocument/2006/relationships/image" Target="../media/image51.emf"/><Relationship Id="rId7" Type="http://schemas.openxmlformats.org/officeDocument/2006/relationships/image" Target="../media/image53.png"/><Relationship Id="rId12" Type="http://schemas.openxmlformats.org/officeDocument/2006/relationships/image" Target="../media/image55.png"/><Relationship Id="rId2" Type="http://schemas.openxmlformats.org/officeDocument/2006/relationships/notesSlide" Target="../notesSlides/notesSlide53.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60.emf"/><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9700.png"/></Relationships>
</file>

<file path=ppt/slides/_rels/slide55.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57.jpeg"/><Relationship Id="rId18" Type="http://schemas.openxmlformats.org/officeDocument/2006/relationships/image" Target="../media/image61.png"/><Relationship Id="rId3" Type="http://schemas.openxmlformats.org/officeDocument/2006/relationships/image" Target="../media/image51.emf"/><Relationship Id="rId7" Type="http://schemas.openxmlformats.org/officeDocument/2006/relationships/image" Target="../media/image53.png"/><Relationship Id="rId12" Type="http://schemas.openxmlformats.org/officeDocument/2006/relationships/image" Target="../media/image55.png"/><Relationship Id="rId17" Type="http://schemas.openxmlformats.org/officeDocument/2006/relationships/image" Target="../media/image1001.png"/><Relationship Id="rId2" Type="http://schemas.openxmlformats.org/officeDocument/2006/relationships/notesSlide" Target="../notesSlides/notesSlide54.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60.emf"/><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9700.png"/></Relationships>
</file>

<file path=ppt/slides/_rels/slide56.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57.jpeg"/><Relationship Id="rId18" Type="http://schemas.openxmlformats.org/officeDocument/2006/relationships/image" Target="../media/image1001.png"/><Relationship Id="rId3" Type="http://schemas.openxmlformats.org/officeDocument/2006/relationships/image" Target="../media/image51.emf"/><Relationship Id="rId7" Type="http://schemas.openxmlformats.org/officeDocument/2006/relationships/image" Target="../media/image53.png"/><Relationship Id="rId12" Type="http://schemas.openxmlformats.org/officeDocument/2006/relationships/image" Target="../media/image55.png"/><Relationship Id="rId2" Type="http://schemas.openxmlformats.org/officeDocument/2006/relationships/notesSlide" Target="../notesSlides/notesSlide55.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60.emf"/><Relationship Id="rId19" Type="http://schemas.openxmlformats.org/officeDocument/2006/relationships/image" Target="../media/image1031.png"/><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97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961.png"/><Relationship Id="rId3" Type="http://schemas.openxmlformats.org/officeDocument/2006/relationships/image" Target="../media/image51.emf"/><Relationship Id="rId7" Type="http://schemas.openxmlformats.org/officeDocument/2006/relationships/image" Target="../media/image55.png"/><Relationship Id="rId12"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941.png"/><Relationship Id="rId5" Type="http://schemas.openxmlformats.org/officeDocument/2006/relationships/image" Target="../media/image53.png"/><Relationship Id="rId10" Type="http://schemas.openxmlformats.org/officeDocument/2006/relationships/image" Target="../media/image57.jpeg"/><Relationship Id="rId4" Type="http://schemas.openxmlformats.org/officeDocument/2006/relationships/image" Target="../media/image52.emf"/><Relationship Id="rId9" Type="http://schemas.openxmlformats.org/officeDocument/2006/relationships/image" Target="../media/image13.emf"/><Relationship Id="rId14" Type="http://schemas.openxmlformats.org/officeDocument/2006/relationships/image" Target="../media/image62.e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3.png"/><Relationship Id="rId5" Type="http://schemas.openxmlformats.org/officeDocument/2006/relationships/image" Target="../media/image63.emf"/><Relationship Id="rId10" Type="http://schemas.openxmlformats.org/officeDocument/2006/relationships/image" Target="../media/image57.jpeg"/><Relationship Id="rId4" Type="http://schemas.openxmlformats.org/officeDocument/2006/relationships/image" Target="../media/image52.emf"/><Relationship Id="rId9" Type="http://schemas.openxmlformats.org/officeDocument/2006/relationships/image" Target="../media/image13.e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53.png"/><Relationship Id="rId3" Type="http://schemas.openxmlformats.org/officeDocument/2006/relationships/image" Target="../media/image51.emf"/><Relationship Id="rId7" Type="http://schemas.openxmlformats.org/officeDocument/2006/relationships/image" Target="../media/image55.png"/><Relationship Id="rId12"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4.emf"/><Relationship Id="rId5" Type="http://schemas.openxmlformats.org/officeDocument/2006/relationships/image" Target="../media/image63.emf"/><Relationship Id="rId10" Type="http://schemas.openxmlformats.org/officeDocument/2006/relationships/image" Target="../media/image57.jpeg"/><Relationship Id="rId4" Type="http://schemas.openxmlformats.org/officeDocument/2006/relationships/image" Target="../media/image52.emf"/><Relationship Id="rId9" Type="http://schemas.openxmlformats.org/officeDocument/2006/relationships/image" Target="../media/image13.emf"/></Relationships>
</file>

<file path=ppt/slides/_rels/slide6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13.png"/><Relationship Id="rId3" Type="http://schemas.openxmlformats.org/officeDocument/2006/relationships/image" Target="../media/image51.emf"/><Relationship Id="rId7" Type="http://schemas.openxmlformats.org/officeDocument/2006/relationships/image" Target="../media/image54.png"/><Relationship Id="rId12" Type="http://schemas.openxmlformats.org/officeDocument/2006/relationships/image" Target="../media/image64.emf"/><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63.emf"/><Relationship Id="rId15" Type="http://schemas.openxmlformats.org/officeDocument/2006/relationships/image" Target="../media/image108.png"/><Relationship Id="rId10" Type="http://schemas.openxmlformats.org/officeDocument/2006/relationships/image" Target="../media/image13.emf"/><Relationship Id="rId4" Type="http://schemas.openxmlformats.org/officeDocument/2006/relationships/image" Target="../media/image52.emf"/><Relationship Id="rId9" Type="http://schemas.openxmlformats.org/officeDocument/2006/relationships/oleObject" Target="../embeddings/oleObject1.bin"/><Relationship Id="rId1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57.jpeg"/><Relationship Id="rId3" Type="http://schemas.openxmlformats.org/officeDocument/2006/relationships/image" Target="../media/image51.emf"/><Relationship Id="rId7" Type="http://schemas.openxmlformats.org/officeDocument/2006/relationships/image" Target="../media/image53.png"/><Relationship Id="rId12" Type="http://schemas.openxmlformats.org/officeDocument/2006/relationships/image" Target="../media/image55.png"/><Relationship Id="rId2" Type="http://schemas.openxmlformats.org/officeDocument/2006/relationships/notesSlide" Target="../notesSlides/notesSlide73.xml"/><Relationship Id="rId16" Type="http://schemas.openxmlformats.org/officeDocument/2006/relationships/image" Target="../media/image9900.png"/><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60.emf"/><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9700.png"/></Relationships>
</file>

<file path=ppt/slides/_rels/slide75.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57.jpeg"/><Relationship Id="rId3" Type="http://schemas.openxmlformats.org/officeDocument/2006/relationships/image" Target="../media/image51.emf"/><Relationship Id="rId7" Type="http://schemas.openxmlformats.org/officeDocument/2006/relationships/image" Target="../media/image53.png"/><Relationship Id="rId12" Type="http://schemas.openxmlformats.org/officeDocument/2006/relationships/image" Target="../media/image55.png"/><Relationship Id="rId2" Type="http://schemas.openxmlformats.org/officeDocument/2006/relationships/notesSlide" Target="../notesSlides/notesSlide74.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60.emf"/><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9700.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1200.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1200.png"/></Relationships>
</file>

<file path=ppt/slides/_rels/slide78.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7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30.png"/><Relationship Id="rId7" Type="http://schemas.openxmlformats.org/officeDocument/2006/relationships/image" Target="../media/image54.png"/><Relationship Id="rId12" Type="http://schemas.openxmlformats.org/officeDocument/2006/relationships/image" Target="../media/image13.emf"/><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oleObject" Target="../embeddings/oleObject1.bin"/><Relationship Id="rId5" Type="http://schemas.openxmlformats.org/officeDocument/2006/relationships/image" Target="../media/image52.emf"/><Relationship Id="rId10" Type="http://schemas.openxmlformats.org/officeDocument/2006/relationships/image" Target="../media/image57.jpeg"/><Relationship Id="rId4" Type="http://schemas.openxmlformats.org/officeDocument/2006/relationships/image" Target="../media/image51.emf"/><Relationship Id="rId9" Type="http://schemas.openxmlformats.org/officeDocument/2006/relationships/image" Target="../media/image56.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3.emf"/><Relationship Id="rId3" Type="http://schemas.openxmlformats.org/officeDocument/2006/relationships/image" Target="../media/image1230.png"/><Relationship Id="rId7" Type="http://schemas.openxmlformats.org/officeDocument/2006/relationships/image" Target="../media/image54.png"/><Relationship Id="rId12" Type="http://schemas.openxmlformats.org/officeDocument/2006/relationships/oleObject" Target="../embeddings/oleObject1.bin"/><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1240.png"/><Relationship Id="rId5" Type="http://schemas.openxmlformats.org/officeDocument/2006/relationships/image" Target="../media/image52.emf"/><Relationship Id="rId10" Type="http://schemas.openxmlformats.org/officeDocument/2006/relationships/image" Target="../media/image57.jpeg"/><Relationship Id="rId4" Type="http://schemas.openxmlformats.org/officeDocument/2006/relationships/image" Target="../media/image51.emf"/><Relationship Id="rId9" Type="http://schemas.openxmlformats.org/officeDocument/2006/relationships/image" Target="../media/image56.jpeg"/><Relationship Id="rId14" Type="http://schemas.openxmlformats.org/officeDocument/2006/relationships/image" Target="../media/image1250.png"/></Relationships>
</file>

<file path=ppt/slides/_rels/slide81.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260.png"/><Relationship Id="rId7"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3.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270.png"/><Relationship Id="rId7"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3.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280.png"/><Relationship Id="rId7"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3.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4.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290.png"/><Relationship Id="rId7"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3.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301.png"/><Relationship Id="rId7"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3.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31.png"/><Relationship Id="rId7"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3.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320.png"/><Relationship Id="rId7"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3.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emf"/><Relationship Id="rId7" Type="http://schemas.openxmlformats.org/officeDocument/2006/relationships/image" Target="../media/image55.png"/><Relationship Id="rId12" Type="http://schemas.openxmlformats.org/officeDocument/2006/relationships/image" Target="../media/image136.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13.emf"/><Relationship Id="rId5" Type="http://schemas.openxmlformats.org/officeDocument/2006/relationships/image" Target="../media/image53.png"/><Relationship Id="rId10" Type="http://schemas.openxmlformats.org/officeDocument/2006/relationships/oleObject" Target="../embeddings/oleObject1.bin"/><Relationship Id="rId4" Type="http://schemas.openxmlformats.org/officeDocument/2006/relationships/image" Target="../media/image52.emf"/><Relationship Id="rId9" Type="http://schemas.openxmlformats.org/officeDocument/2006/relationships/image" Target="../media/image57.jpeg"/></Relationships>
</file>

<file path=ppt/slides/_rels/slide9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52.emf"/></Relationships>
</file>

<file path=ppt/slides/_rels/slide9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52.emf"/></Relationships>
</file>

<file path=ppt/slides/_rels/slide9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52.emf"/></Relationships>
</file>

<file path=ppt/slides/_rels/slide9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52.emf"/></Relationships>
</file>

<file path=ppt/slides/_rels/slide9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52.emf"/></Relationships>
</file>

<file path=ppt/slides/_rels/slide9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9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8, Ecology Lecture 6</a:t>
            </a:r>
          </a:p>
          <a:p>
            <a:r>
              <a:rPr lang="en-US" dirty="0"/>
              <a:t>Cara Brook</a:t>
            </a:r>
          </a:p>
          <a:p>
            <a:r>
              <a:rPr lang="en-US" dirty="0"/>
              <a:t>February 25, 2025</a:t>
            </a:r>
          </a:p>
        </p:txBody>
      </p:sp>
      <p:sp>
        <p:nvSpPr>
          <p:cNvPr id="4" name="TextBox 3">
            <a:extLst>
              <a:ext uri="{FF2B5EF4-FFF2-40B4-BE49-F238E27FC236}">
                <a16:creationId xmlns:a16="http://schemas.microsoft.com/office/drawing/2014/main" id="{339FDCB1-BF35-4AC0-4EC4-13846E659C6F}"/>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t>Friday, Feb 28, 2025</a:t>
            </a:r>
          </a:p>
          <a:p>
            <a:pPr algn="ctr"/>
            <a:r>
              <a:rPr lang="en-US" sz="2200" b="1" dirty="0"/>
              <a:t>4-5pm</a:t>
            </a:r>
          </a:p>
          <a:p>
            <a:pPr algn="ctr"/>
            <a:r>
              <a:rPr lang="en-US" sz="2200" b="1" i="1" dirty="0"/>
              <a:t>I will email out a link!</a:t>
            </a:r>
          </a:p>
          <a:p>
            <a:pPr algn="ctr"/>
            <a:endParaRPr lang="en-US" dirty="0"/>
          </a:p>
        </p:txBody>
      </p:sp>
    </p:spTree>
    <p:extLst>
      <p:ext uri="{BB962C8B-B14F-4D97-AF65-F5344CB8AC3E}">
        <p14:creationId xmlns:p14="http://schemas.microsoft.com/office/powerpoint/2010/main" val="2885662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7E20F41C-4622-05F3-2849-1CB3089F6305}"/>
                  </a:ext>
                </a:extLst>
              </p:cNvPr>
              <p:cNvGraphicFramePr>
                <a:graphicFrameLocks noGrp="1"/>
              </p:cNvGraphicFramePr>
              <p:nvPr>
                <p:ph idx="1"/>
                <p:extLst>
                  <p:ext uri="{D42A27DB-BD31-4B8C-83A1-F6EECF244321}">
                    <p14:modId xmlns:p14="http://schemas.microsoft.com/office/powerpoint/2010/main" val="2155264248"/>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7E20F41C-4622-05F3-2849-1CB3089F6305}"/>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5054964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0" y="-177440"/>
            <a:ext cx="12192000" cy="1325563"/>
          </a:xfrm>
        </p:spPr>
        <p:txBody>
          <a:bodyPr>
            <a:normAutofit/>
          </a:bodyPr>
          <a:lstStyle/>
          <a:p>
            <a:pPr algn="ctr"/>
            <a:r>
              <a:rPr lang="en-US" sz="3800" dirty="0">
                <a:latin typeface="+mn-lt"/>
              </a:rPr>
              <a:t>But we still lack vaccines for several important diseases.</a:t>
            </a:r>
          </a:p>
        </p:txBody>
      </p:sp>
      <p:sp>
        <p:nvSpPr>
          <p:cNvPr id="2" name="Rectangle 1">
            <a:extLst>
              <a:ext uri="{FF2B5EF4-FFF2-40B4-BE49-F238E27FC236}">
                <a16:creationId xmlns:a16="http://schemas.microsoft.com/office/drawing/2014/main" id="{D889FFCF-ACA8-C7F2-4684-34616DA3DE04}"/>
              </a:ext>
            </a:extLst>
          </p:cNvPr>
          <p:cNvSpPr/>
          <p:nvPr/>
        </p:nvSpPr>
        <p:spPr>
          <a:xfrm>
            <a:off x="4497355" y="1551637"/>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6EA55B-68EE-D442-54A6-4BBF2F263FBE}"/>
              </a:ext>
            </a:extLst>
          </p:cNvPr>
          <p:cNvSpPr/>
          <p:nvPr/>
        </p:nvSpPr>
        <p:spPr>
          <a:xfrm>
            <a:off x="4558692" y="288070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B32957-A06A-4864-95AB-1E98E45706A1}"/>
              </a:ext>
            </a:extLst>
          </p:cNvPr>
          <p:cNvSpPr/>
          <p:nvPr/>
        </p:nvSpPr>
        <p:spPr>
          <a:xfrm>
            <a:off x="4558693" y="343588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328A6C-3C03-4CE8-A5E1-B957046C816F}"/>
              </a:ext>
            </a:extLst>
          </p:cNvPr>
          <p:cNvSpPr/>
          <p:nvPr/>
        </p:nvSpPr>
        <p:spPr>
          <a:xfrm>
            <a:off x="4558692" y="557177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1434A-C408-E051-2FAB-DFE902A2EF5B}"/>
              </a:ext>
            </a:extLst>
          </p:cNvPr>
          <p:cNvSpPr/>
          <p:nvPr/>
        </p:nvSpPr>
        <p:spPr>
          <a:xfrm>
            <a:off x="4497355" y="181583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807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1752903"/>
            <a:ext cx="8940281" cy="2165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E09E14F9-BF0C-5795-DDFA-5AB31A07F12A}"/>
              </a:ext>
            </a:extLst>
          </p:cNvPr>
          <p:cNvPicPr>
            <a:picLocks noChangeAspect="1"/>
          </p:cNvPicPr>
          <p:nvPr/>
        </p:nvPicPr>
        <p:blipFill>
          <a:blip r:embed="rId3"/>
          <a:stretch>
            <a:fillRect/>
          </a:stretch>
        </p:blipFill>
        <p:spPr>
          <a:xfrm>
            <a:off x="5313800" y="1941520"/>
            <a:ext cx="6669896" cy="4295540"/>
          </a:xfrm>
          <a:prstGeom prst="rect">
            <a:avLst/>
          </a:prstGeom>
        </p:spPr>
      </p:pic>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500D9E-FDCB-A248-E3B8-D5CB27265772}"/>
                  </a:ext>
                </a:extLst>
              </p:cNvPr>
              <p:cNvSpPr/>
              <p:nvPr/>
            </p:nvSpPr>
            <p:spPr>
              <a:xfrm>
                <a:off x="0" y="5657671"/>
                <a:ext cx="3411251" cy="1200329"/>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latin typeface="Cambria Math" panose="02040503050406030204" pitchFamily="18" charset="0"/>
                        <a:ea typeface="Cambria Math" panose="02040503050406030204" pitchFamily="18" charset="0"/>
                        <a:cs typeface="Cambria Math"/>
                      </a:rPr>
                      <m:t>𝜈</m:t>
                    </m:r>
                  </m:oMath>
                </a14:m>
                <a:r>
                  <a:rPr lang="en-US" dirty="0">
                    <a:cs typeface="Times New Roman"/>
                  </a:rPr>
                  <a:t> </a:t>
                </a:r>
                <a:r>
                  <a:rPr lang="en-US" dirty="0">
                    <a:ea typeface="Lucida Grande"/>
                    <a:cs typeface="Times New Roman"/>
                  </a:rPr>
                  <a:t>= vaccination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 </m:t>
                    </m:r>
                  </m:oMath>
                </a14:m>
                <a:r>
                  <a:rPr lang="en-US" dirty="0">
                    <a:highlight>
                      <a:srgbClr val="FFFF00"/>
                    </a:highlight>
                    <a:ea typeface="Lucida Grande"/>
                    <a:cs typeface="Times New Roman"/>
                  </a:rPr>
                  <a:t>= rate waning</a:t>
                </a:r>
                <a:r>
                  <a:rPr lang="en-US" dirty="0">
                    <a:highlight>
                      <a:srgbClr val="FFFF00"/>
                    </a:highlight>
                    <a:cs typeface="Times New Roman"/>
                  </a:rPr>
                  <a:t> </a:t>
                </a:r>
                <a:r>
                  <a:rPr lang="en-US" dirty="0">
                    <a:highlight>
                      <a:srgbClr val="FFFF00"/>
                    </a:highlight>
                    <a:ea typeface="Lucida Grande"/>
                    <a:cs typeface="Times New Roman"/>
                  </a:rPr>
                  <a:t>immunity</a:t>
                </a:r>
              </a:p>
            </p:txBody>
          </p:sp>
        </mc:Choice>
        <mc:Fallback xmlns="">
          <p:sp>
            <p:nvSpPr>
              <p:cNvPr id="11" name="Rectangle 10">
                <a:extLst>
                  <a:ext uri="{FF2B5EF4-FFF2-40B4-BE49-F238E27FC236}">
                    <a16:creationId xmlns:a16="http://schemas.microsoft.com/office/drawing/2014/main" id="{30500D9E-FDCB-A248-E3B8-D5CB27265772}"/>
                  </a:ext>
                </a:extLst>
              </p:cNvPr>
              <p:cNvSpPr>
                <a:spLocks noRot="1" noChangeAspect="1" noMove="1" noResize="1" noEditPoints="1" noAdjustHandles="1" noChangeArrowheads="1" noChangeShapeType="1" noTextEdit="1"/>
              </p:cNvSpPr>
              <p:nvPr/>
            </p:nvSpPr>
            <p:spPr>
              <a:xfrm>
                <a:off x="0" y="5657671"/>
                <a:ext cx="3411251" cy="1200329"/>
              </a:xfrm>
              <a:prstGeom prst="rect">
                <a:avLst/>
              </a:prstGeom>
              <a:blipFill>
                <a:blip r:embed="rId6"/>
                <a:stretch>
                  <a:fillRect l="-1487" t="-2105" b="-8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D6AD322-2B42-EDD2-1B3E-961626E66FB2}"/>
              </a:ext>
            </a:extLst>
          </p:cNvPr>
          <p:cNvGrpSpPr/>
          <p:nvPr/>
        </p:nvGrpSpPr>
        <p:grpSpPr>
          <a:xfrm>
            <a:off x="328897" y="2585297"/>
            <a:ext cx="4939873" cy="1448257"/>
            <a:chOff x="2514122" y="1996212"/>
            <a:chExt cx="4939873" cy="1448257"/>
          </a:xfrm>
        </p:grpSpPr>
        <p:grpSp>
          <p:nvGrpSpPr>
            <p:cNvPr id="13" name="Group 12">
              <a:extLst>
                <a:ext uri="{FF2B5EF4-FFF2-40B4-BE49-F238E27FC236}">
                  <a16:creationId xmlns:a16="http://schemas.microsoft.com/office/drawing/2014/main" id="{45663472-E247-20F7-66AF-E13F7FBC7B6C}"/>
                </a:ext>
              </a:extLst>
            </p:cNvPr>
            <p:cNvGrpSpPr/>
            <p:nvPr/>
          </p:nvGrpSpPr>
          <p:grpSpPr>
            <a:xfrm>
              <a:off x="2514122" y="1996212"/>
              <a:ext cx="4085663" cy="1448257"/>
              <a:chOff x="2797962" y="2549616"/>
              <a:chExt cx="2926208" cy="961934"/>
            </a:xfrm>
          </p:grpSpPr>
          <p:graphicFrame>
            <p:nvGraphicFramePr>
              <p:cNvPr id="16" name="Object 15">
                <a:extLst>
                  <a:ext uri="{FF2B5EF4-FFF2-40B4-BE49-F238E27FC236}">
                    <a16:creationId xmlns:a16="http://schemas.microsoft.com/office/drawing/2014/main" id="{50EB571E-8D95-E00C-A5AA-20B41B032B4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7" imgW="114300" imgH="165100" progId="Equation.3">
                      <p:embed/>
                    </p:oleObj>
                  </mc:Choice>
                  <mc:Fallback>
                    <p:oleObj name="Equation" r:id="rId7" imgW="114300" imgH="165100" progId="Equation.3">
                      <p:embed/>
                      <p:pic>
                        <p:nvPicPr>
                          <p:cNvPr id="16" name="Object 15">
                            <a:extLst>
                              <a:ext uri="{FF2B5EF4-FFF2-40B4-BE49-F238E27FC236}">
                                <a16:creationId xmlns:a16="http://schemas.microsoft.com/office/drawing/2014/main" id="{50EB571E-8D95-E00C-A5AA-20B41B032B46}"/>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D87FD35-2995-4F4E-54D3-9D1E2F12A6DA}"/>
                  </a:ext>
                </a:extLst>
              </p:cNvPr>
              <p:cNvGrpSpPr/>
              <p:nvPr/>
            </p:nvGrpSpPr>
            <p:grpSpPr>
              <a:xfrm>
                <a:off x="2797962" y="2549616"/>
                <a:ext cx="2926208" cy="961932"/>
                <a:chOff x="3373673" y="2139665"/>
                <a:chExt cx="2926208" cy="961932"/>
              </a:xfrm>
            </p:grpSpPr>
            <p:grpSp>
              <p:nvGrpSpPr>
                <p:cNvPr id="20" name="Group 19">
                  <a:extLst>
                    <a:ext uri="{FF2B5EF4-FFF2-40B4-BE49-F238E27FC236}">
                      <a16:creationId xmlns:a16="http://schemas.microsoft.com/office/drawing/2014/main" id="{FBD4EA26-E1D9-EF0E-81C4-247A2D083891}"/>
                    </a:ext>
                  </a:extLst>
                </p:cNvPr>
                <p:cNvGrpSpPr/>
                <p:nvPr/>
              </p:nvGrpSpPr>
              <p:grpSpPr>
                <a:xfrm>
                  <a:off x="3373673" y="2139665"/>
                  <a:ext cx="2926208" cy="961932"/>
                  <a:chOff x="3373673" y="2139665"/>
                  <a:chExt cx="2926208" cy="961932"/>
                </a:xfrm>
              </p:grpSpPr>
              <p:sp>
                <p:nvSpPr>
                  <p:cNvPr id="22" name="Rectangle 21">
                    <a:extLst>
                      <a:ext uri="{FF2B5EF4-FFF2-40B4-BE49-F238E27FC236}">
                        <a16:creationId xmlns:a16="http://schemas.microsoft.com/office/drawing/2014/main" id="{C0A3703B-1BED-DDAA-37FA-10EDC58F746C}"/>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3" name="Rectangle 22">
                    <a:extLst>
                      <a:ext uri="{FF2B5EF4-FFF2-40B4-BE49-F238E27FC236}">
                        <a16:creationId xmlns:a16="http://schemas.microsoft.com/office/drawing/2014/main" id="{F8A2EEEB-23EE-AFEC-7ACC-A1A624971840}"/>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1" name="Rectangle 20">
                  <a:extLst>
                    <a:ext uri="{FF2B5EF4-FFF2-40B4-BE49-F238E27FC236}">
                      <a16:creationId xmlns:a16="http://schemas.microsoft.com/office/drawing/2014/main" id="{589C1355-3F76-AFF0-D1B6-3A2DC736DE9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8" name="Straight Arrow Connector 17">
                <a:extLst>
                  <a:ext uri="{FF2B5EF4-FFF2-40B4-BE49-F238E27FC236}">
                    <a16:creationId xmlns:a16="http://schemas.microsoft.com/office/drawing/2014/main" id="{943ABFD0-0794-909F-21E8-06CFFC9C5D9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C80F4D2-696A-C4F9-054E-EEDE334E30FB}"/>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4" name="Rectangle 13">
              <a:extLst>
                <a:ext uri="{FF2B5EF4-FFF2-40B4-BE49-F238E27FC236}">
                  <a16:creationId xmlns:a16="http://schemas.microsoft.com/office/drawing/2014/main" id="{B1F556C9-3C2E-DB2F-4F4C-7D00B2387B5B}"/>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5" name="Rectangle 14">
              <a:extLst>
                <a:ext uri="{FF2B5EF4-FFF2-40B4-BE49-F238E27FC236}">
                  <a16:creationId xmlns:a16="http://schemas.microsoft.com/office/drawing/2014/main" id="{8CD666FB-6274-0FBC-5D5A-C85A7FA68456}"/>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4" name="Curved Connector 23">
            <a:extLst>
              <a:ext uri="{FF2B5EF4-FFF2-40B4-BE49-F238E27FC236}">
                <a16:creationId xmlns:a16="http://schemas.microsoft.com/office/drawing/2014/main" id="{B4E6E3C8-3EF2-CB8A-2CEA-5EF5A92EFCC3}"/>
              </a:ext>
            </a:extLst>
          </p:cNvPr>
          <p:cNvCxnSpPr>
            <a:cxnSpLocks/>
            <a:stCxn id="22" idx="0"/>
            <a:endCxn id="15" idx="0"/>
          </p:cNvCxnSpPr>
          <p:nvPr/>
        </p:nvCxnSpPr>
        <p:spPr>
          <a:xfrm rot="16200000" flipH="1">
            <a:off x="2798832" y="928024"/>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FAE39E9-A48A-DB9E-44BA-1B1FD525B211}"/>
                  </a:ext>
                </a:extLst>
              </p:cNvPr>
              <p:cNvSpPr/>
              <p:nvPr/>
            </p:nvSpPr>
            <p:spPr>
              <a:xfrm>
                <a:off x="2318835" y="179363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25" name="Rectangle 24">
                <a:extLst>
                  <a:ext uri="{FF2B5EF4-FFF2-40B4-BE49-F238E27FC236}">
                    <a16:creationId xmlns:a16="http://schemas.microsoft.com/office/drawing/2014/main" id="{2FAE39E9-A48A-DB9E-44BA-1B1FD525B211}"/>
                  </a:ext>
                </a:extLst>
              </p:cNvPr>
              <p:cNvSpPr>
                <a:spLocks noRot="1" noChangeAspect="1" noMove="1" noResize="1" noEditPoints="1" noAdjustHandles="1" noChangeArrowheads="1" noChangeShapeType="1" noTextEdit="1"/>
              </p:cNvSpPr>
              <p:nvPr/>
            </p:nvSpPr>
            <p:spPr>
              <a:xfrm>
                <a:off x="2318835" y="1793638"/>
                <a:ext cx="1295753" cy="910126"/>
              </a:xfrm>
              <a:prstGeom prst="rect">
                <a:avLst/>
              </a:prstGeom>
              <a:blipFill>
                <a:blip r:embed="rId9"/>
                <a:stretch>
                  <a:fillRect/>
                </a:stretch>
              </a:blipFill>
              <a:ln>
                <a:noFill/>
              </a:ln>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E913ECBC-1726-2329-7195-A0953ACB7DBF}"/>
              </a:ext>
            </a:extLst>
          </p:cNvPr>
          <p:cNvCxnSpPr>
            <a:cxnSpLocks/>
            <a:stCxn id="15" idx="2"/>
            <a:endCxn id="22" idx="2"/>
          </p:cNvCxnSpPr>
          <p:nvPr/>
        </p:nvCxnSpPr>
        <p:spPr>
          <a:xfrm rot="5400000" flipH="1">
            <a:off x="2798833" y="2152205"/>
            <a:ext cx="2" cy="3762695"/>
          </a:xfrm>
          <a:prstGeom prst="curved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9A099EBC-526E-21FD-B35B-F8E9B9BA47D3}"/>
                  </a:ext>
                </a:extLst>
              </p:cNvPr>
              <p:cNvSpPr/>
              <p:nvPr/>
            </p:nvSpPr>
            <p:spPr>
              <a:xfrm>
                <a:off x="2219422" y="404198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oMath>
                  </m:oMathPara>
                </a14:m>
                <a:endParaRPr lang="en-US" sz="2600" dirty="0">
                  <a:solidFill>
                    <a:schemeClr val="tx1"/>
                  </a:solidFill>
                  <a:highlight>
                    <a:srgbClr val="FFFF00"/>
                  </a:highlight>
                  <a:cs typeface="Cambria Math"/>
                </a:endParaRPr>
              </a:p>
            </p:txBody>
          </p:sp>
        </mc:Choice>
        <mc:Fallback>
          <p:sp>
            <p:nvSpPr>
              <p:cNvPr id="27" name="Rectangle 26">
                <a:extLst>
                  <a:ext uri="{FF2B5EF4-FFF2-40B4-BE49-F238E27FC236}">
                    <a16:creationId xmlns:a16="http://schemas.microsoft.com/office/drawing/2014/main" id="{9A099EBC-526E-21FD-B35B-F8E9B9BA47D3}"/>
                  </a:ext>
                </a:extLst>
              </p:cNvPr>
              <p:cNvSpPr>
                <a:spLocks noRot="1" noChangeAspect="1" noMove="1" noResize="1" noEditPoints="1" noAdjustHandles="1" noChangeArrowheads="1" noChangeShapeType="1" noTextEdit="1"/>
              </p:cNvSpPr>
              <p:nvPr/>
            </p:nvSpPr>
            <p:spPr>
              <a:xfrm>
                <a:off x="2219422" y="4041985"/>
                <a:ext cx="1295753" cy="910126"/>
              </a:xfrm>
              <a:prstGeom prst="rect">
                <a:avLst/>
              </a:prstGeom>
              <a:blipFill>
                <a:blip r:embed="rId10"/>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85FC22DF-20AD-84C8-45AE-CCB38E85A0D8}"/>
              </a:ext>
            </a:extLst>
          </p:cNvPr>
          <p:cNvSpPr txBox="1">
            <a:spLocks noChangeArrowheads="1"/>
          </p:cNvSpPr>
          <p:nvPr/>
        </p:nvSpPr>
        <p:spPr bwMode="auto">
          <a:xfrm>
            <a:off x="8042988" y="6488668"/>
            <a:ext cx="51784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dirty="0">
                <a:latin typeface="+mn-lt"/>
                <a:cs typeface="Times New Roman" charset="0"/>
              </a:rPr>
              <a:t>Montoya et al. 2021 </a:t>
            </a:r>
            <a:r>
              <a:rPr lang="en-US" i="1" dirty="0">
                <a:latin typeface="+mn-lt"/>
                <a:cs typeface="Times New Roman" charset="0"/>
              </a:rPr>
              <a:t>Microbiology Spectrum</a:t>
            </a:r>
            <a:endParaRPr lang="en-US" dirty="0">
              <a:latin typeface="+mn-lt"/>
              <a:cs typeface="Times New Roman" charset="0"/>
            </a:endParaRPr>
          </a:p>
        </p:txBody>
      </p:sp>
      <p:sp>
        <p:nvSpPr>
          <p:cNvPr id="2" name="Rectangle 1">
            <a:extLst>
              <a:ext uri="{FF2B5EF4-FFF2-40B4-BE49-F238E27FC236}">
                <a16:creationId xmlns:a16="http://schemas.microsoft.com/office/drawing/2014/main" id="{2EAED8EE-9EBC-D0B3-647A-48681B995A6A}"/>
              </a:ext>
            </a:extLst>
          </p:cNvPr>
          <p:cNvSpPr/>
          <p:nvPr/>
        </p:nvSpPr>
        <p:spPr>
          <a:xfrm>
            <a:off x="1206808" y="3419191"/>
            <a:ext cx="1418839"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FDE7E166-3D28-9010-2D85-17ADABF992B9}"/>
              </a:ext>
            </a:extLst>
          </p:cNvPr>
          <p:cNvSpPr/>
          <p:nvPr/>
        </p:nvSpPr>
        <p:spPr>
          <a:xfrm>
            <a:off x="3360459" y="3480732"/>
            <a:ext cx="90040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err="1">
                <a:solidFill>
                  <a:schemeClr val="tx1"/>
                </a:solidFill>
                <a:cs typeface="Cambria Math"/>
              </a:rPr>
              <a:t>recov-ery</a:t>
            </a:r>
            <a:endParaRPr lang="en-US" sz="1900" i="1" dirty="0">
              <a:solidFill>
                <a:schemeClr val="tx1"/>
              </a:solidFill>
              <a:cs typeface="Cambria Math"/>
            </a:endParaRPr>
          </a:p>
        </p:txBody>
      </p:sp>
      <p:sp>
        <p:nvSpPr>
          <p:cNvPr id="5" name="Rectangle 4">
            <a:extLst>
              <a:ext uri="{FF2B5EF4-FFF2-40B4-BE49-F238E27FC236}">
                <a16:creationId xmlns:a16="http://schemas.microsoft.com/office/drawing/2014/main" id="{1FEAD79D-4C44-0688-1D5C-C0BF70CD114A}"/>
              </a:ext>
            </a:extLst>
          </p:cNvPr>
          <p:cNvSpPr/>
          <p:nvPr/>
        </p:nvSpPr>
        <p:spPr>
          <a:xfrm>
            <a:off x="2585339" y="186594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
        <p:nvSpPr>
          <p:cNvPr id="41" name="Rectangle 40">
            <a:extLst>
              <a:ext uri="{FF2B5EF4-FFF2-40B4-BE49-F238E27FC236}">
                <a16:creationId xmlns:a16="http://schemas.microsoft.com/office/drawing/2014/main" id="{B767F873-33ED-2746-6BDB-C107D1BE182B}"/>
              </a:ext>
            </a:extLst>
          </p:cNvPr>
          <p:cNvSpPr/>
          <p:nvPr/>
        </p:nvSpPr>
        <p:spPr>
          <a:xfrm>
            <a:off x="2765155" y="404358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waning immunity</a:t>
            </a:r>
          </a:p>
        </p:txBody>
      </p:sp>
    </p:spTree>
    <p:extLst>
      <p:ext uri="{BB962C8B-B14F-4D97-AF65-F5344CB8AC3E}">
        <p14:creationId xmlns:p14="http://schemas.microsoft.com/office/powerpoint/2010/main" val="6904098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2239347"/>
            <a:ext cx="8940281" cy="1679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4" name="Picture 3" descr="Map&#10;&#10;Description automatically generated">
            <a:extLst>
              <a:ext uri="{FF2B5EF4-FFF2-40B4-BE49-F238E27FC236}">
                <a16:creationId xmlns:a16="http://schemas.microsoft.com/office/drawing/2014/main" id="{936A264C-FA18-3494-8914-D622B48F6232}"/>
              </a:ext>
            </a:extLst>
          </p:cNvPr>
          <p:cNvPicPr>
            <a:picLocks noChangeAspect="1"/>
          </p:cNvPicPr>
          <p:nvPr/>
        </p:nvPicPr>
        <p:blipFill>
          <a:blip r:embed="rId5"/>
          <a:stretch>
            <a:fillRect/>
          </a:stretch>
        </p:blipFill>
        <p:spPr>
          <a:xfrm>
            <a:off x="2556975" y="2239347"/>
            <a:ext cx="6517230" cy="4600398"/>
          </a:xfrm>
          <a:prstGeom prst="rect">
            <a:avLst/>
          </a:prstGeom>
        </p:spPr>
      </p:pic>
    </p:spTree>
    <p:extLst>
      <p:ext uri="{BB962C8B-B14F-4D97-AF65-F5344CB8AC3E}">
        <p14:creationId xmlns:p14="http://schemas.microsoft.com/office/powerpoint/2010/main" val="37574704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3228391"/>
            <a:ext cx="8940281" cy="69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7346" name="Picture 2" descr="WSU vaccinates dogs to help eradicate rabies from Africa | The Seattle Times">
            <a:extLst>
              <a:ext uri="{FF2B5EF4-FFF2-40B4-BE49-F238E27FC236}">
                <a16:creationId xmlns:a16="http://schemas.microsoft.com/office/drawing/2014/main" id="{F90CFC53-040D-417D-300E-5D818C43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352" y="2289547"/>
            <a:ext cx="7391400" cy="43590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770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2" name="TextBox 1">
            <a:extLst>
              <a:ext uri="{FF2B5EF4-FFF2-40B4-BE49-F238E27FC236}">
                <a16:creationId xmlns:a16="http://schemas.microsoft.com/office/drawing/2014/main" id="{DCBCD55F-CD60-0B08-F203-A969829F7C0A}"/>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28DFABFD-3A8C-2429-225E-5500F5E12666}"/>
              </a:ext>
            </a:extLst>
          </p:cNvPr>
          <p:cNvPicPr>
            <a:picLocks noChangeAspect="1"/>
          </p:cNvPicPr>
          <p:nvPr/>
        </p:nvPicPr>
        <p:blipFill>
          <a:blip r:embed="rId5"/>
          <a:stretch>
            <a:fillRect/>
          </a:stretch>
        </p:blipFill>
        <p:spPr>
          <a:xfrm>
            <a:off x="6749964" y="2377379"/>
            <a:ext cx="5126350" cy="3947049"/>
          </a:xfrm>
          <a:prstGeom prst="rect">
            <a:avLst/>
          </a:prstGeom>
        </p:spPr>
      </p:pic>
      <p:pic>
        <p:nvPicPr>
          <p:cNvPr id="1026" name="Picture 2" descr="Harbor Seal - Los Angeles Zoo and ...">
            <a:extLst>
              <a:ext uri="{FF2B5EF4-FFF2-40B4-BE49-F238E27FC236}">
                <a16:creationId xmlns:a16="http://schemas.microsoft.com/office/drawing/2014/main" id="{1C560661-AA48-9AB4-32FB-052E57FBF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06" y="3852405"/>
            <a:ext cx="4158145" cy="27670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7020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69DAE-9CED-2F80-09F8-1A3F8C4ED1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AF2C8-7944-10C3-D023-777A62E459CD}"/>
              </a:ext>
            </a:extLst>
          </p:cNvPr>
          <p:cNvSpPr>
            <a:spLocks noGrp="1"/>
          </p:cNvSpPr>
          <p:nvPr>
            <p:ph idx="1"/>
          </p:nvPr>
        </p:nvSpPr>
        <p:spPr>
          <a:xfrm>
            <a:off x="315686" y="1253331"/>
            <a:ext cx="10515600" cy="4351338"/>
          </a:xfrm>
        </p:spPr>
        <p:txBody>
          <a:bodyPr/>
          <a:lstStyle/>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471DC67E-FABA-3F33-1F16-9AE099B2567E}"/>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57479859-60CC-41C9-3459-AAEC893830BB}"/>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E548EDD7-6E2D-18F1-2550-4D2BAD0143D9}"/>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53AF1342-A20F-4051-10CC-7B5F1FA7B245}"/>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E6C4501-F797-6321-0F73-4590889C5103}"/>
              </a:ext>
            </a:extLst>
          </p:cNvPr>
          <p:cNvPicPr>
            <a:picLocks noChangeAspect="1"/>
          </p:cNvPicPr>
          <p:nvPr/>
        </p:nvPicPr>
        <p:blipFill>
          <a:blip r:embed="rId5"/>
          <a:stretch>
            <a:fillRect/>
          </a:stretch>
        </p:blipFill>
        <p:spPr>
          <a:xfrm>
            <a:off x="3988500" y="1959588"/>
            <a:ext cx="6193971" cy="4769067"/>
          </a:xfrm>
          <a:prstGeom prst="rect">
            <a:avLst/>
          </a:prstGeom>
        </p:spPr>
      </p:pic>
      <p:pic>
        <p:nvPicPr>
          <p:cNvPr id="1026" name="Picture 2" descr="Harbor Seal - Los Angeles Zoo and ...">
            <a:extLst>
              <a:ext uri="{FF2B5EF4-FFF2-40B4-BE49-F238E27FC236}">
                <a16:creationId xmlns:a16="http://schemas.microsoft.com/office/drawing/2014/main" id="{F728DF11-B705-1D57-C224-D73E780BD1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9296270-D158-A4A9-90BD-1D5789151174}"/>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D3014C34-9133-8F4C-3ACE-6C7C7A1C4876}"/>
              </a:ext>
            </a:extLst>
          </p:cNvPr>
          <p:cNvSpPr txBox="1">
            <a:spLocks/>
          </p:cNvSpPr>
          <p:nvPr/>
        </p:nvSpPr>
        <p:spPr>
          <a:xfrm>
            <a:off x="10182471" y="4961331"/>
            <a:ext cx="1559561" cy="2002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seals per patch</a:t>
            </a:r>
          </a:p>
          <a:p>
            <a:endParaRPr lang="en-US" sz="2400" dirty="0"/>
          </a:p>
          <a:p>
            <a:endParaRPr lang="en-US" sz="2400" dirty="0"/>
          </a:p>
        </p:txBody>
      </p:sp>
      <p:sp>
        <p:nvSpPr>
          <p:cNvPr id="15" name="Content Placeholder 2">
            <a:extLst>
              <a:ext uri="{FF2B5EF4-FFF2-40B4-BE49-F238E27FC236}">
                <a16:creationId xmlns:a16="http://schemas.microsoft.com/office/drawing/2014/main" id="{6634F8AF-A49F-37F6-D700-A4ADF53DE721}"/>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54CA9EA4-0BDD-9FA7-3D37-A122F8E68123}"/>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6AC4AB-B49F-5153-156A-F2AA3735DD09}"/>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088A0F3-7881-E228-1B3B-8EF0DCF12ACB}"/>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Tree>
    <p:extLst>
      <p:ext uri="{BB962C8B-B14F-4D97-AF65-F5344CB8AC3E}">
        <p14:creationId xmlns:p14="http://schemas.microsoft.com/office/powerpoint/2010/main" val="762858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67B2-1229-CF8A-852D-8DE38FD7D7D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0EE28-3EAC-7D30-5A87-B4AB964FDD88}"/>
              </a:ext>
            </a:extLst>
          </p:cNvPr>
          <p:cNvSpPr>
            <a:spLocks noGrp="1"/>
          </p:cNvSpPr>
          <p:nvPr>
            <p:ph idx="1"/>
          </p:nvPr>
        </p:nvSpPr>
        <p:spPr>
          <a:xfrm>
            <a:off x="315686" y="1253331"/>
            <a:ext cx="10515600" cy="4351338"/>
          </a:xfrm>
        </p:spPr>
        <p:txBody>
          <a:bodyPr/>
          <a:lstStyle/>
          <a:p>
            <a:r>
              <a:rPr lang="en-US" dirty="0"/>
              <a:t>Spatial structure (</a:t>
            </a:r>
            <a:r>
              <a:rPr lang="en-US" b="1" dirty="0">
                <a:solidFill>
                  <a:srgbClr val="C00000"/>
                </a:solidFill>
              </a:rPr>
              <a:t>metapopulation rescue</a:t>
            </a:r>
            <a:r>
              <a:rPr lang="en-US" dirty="0"/>
              <a:t>)</a:t>
            </a:r>
          </a:p>
          <a:p>
            <a:endParaRPr lang="en-US" dirty="0"/>
          </a:p>
          <a:p>
            <a:endParaRPr lang="en-US" dirty="0"/>
          </a:p>
        </p:txBody>
      </p:sp>
      <p:sp>
        <p:nvSpPr>
          <p:cNvPr id="6" name="Title 1">
            <a:extLst>
              <a:ext uri="{FF2B5EF4-FFF2-40B4-BE49-F238E27FC236}">
                <a16:creationId xmlns:a16="http://schemas.microsoft.com/office/drawing/2014/main" id="{4B117A84-96D2-DAC4-6A5B-693B3A9F2D50}"/>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9124FD47-CE5B-6E97-2D54-1C628E158A2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D9E93658-7649-8A22-54E4-B9675BB2C865}"/>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3E72F1B9-2F88-1CEE-24FF-A51A65AF6B94}"/>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4D1EEEF-11CD-399E-731D-70D225DBEFA8}"/>
              </a:ext>
            </a:extLst>
          </p:cNvPr>
          <p:cNvPicPr>
            <a:picLocks noChangeAspect="1"/>
          </p:cNvPicPr>
          <p:nvPr/>
        </p:nvPicPr>
        <p:blipFill>
          <a:blip r:embed="rId5"/>
          <a:stretch>
            <a:fillRect/>
          </a:stretch>
        </p:blipFill>
        <p:spPr>
          <a:xfrm>
            <a:off x="3988500" y="1959588"/>
            <a:ext cx="6193971" cy="4769067"/>
          </a:xfrm>
          <a:prstGeom prst="rect">
            <a:avLst/>
          </a:prstGeom>
        </p:spPr>
      </p:pic>
      <p:cxnSp>
        <p:nvCxnSpPr>
          <p:cNvPr id="5" name="Straight Arrow Connector 4">
            <a:extLst>
              <a:ext uri="{FF2B5EF4-FFF2-40B4-BE49-F238E27FC236}">
                <a16:creationId xmlns:a16="http://schemas.microsoft.com/office/drawing/2014/main" id="{172BCED4-4E44-AA14-2CBD-B97B5A7D9462}"/>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E2E42FF4-D034-0397-92CB-7DFFD6C01111}"/>
              </a:ext>
            </a:extLst>
          </p:cNvPr>
          <p:cNvSpPr txBox="1">
            <a:spLocks/>
          </p:cNvSpPr>
          <p:nvPr/>
        </p:nvSpPr>
        <p:spPr>
          <a:xfrm>
            <a:off x="10182471" y="4961331"/>
            <a:ext cx="1559561" cy="2002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seals per patch</a:t>
            </a:r>
          </a:p>
          <a:p>
            <a:endParaRPr lang="en-US" sz="2400" dirty="0"/>
          </a:p>
          <a:p>
            <a:endParaRPr lang="en-US" sz="2400" dirty="0"/>
          </a:p>
        </p:txBody>
      </p:sp>
      <p:sp>
        <p:nvSpPr>
          <p:cNvPr id="15" name="Content Placeholder 2">
            <a:extLst>
              <a:ext uri="{FF2B5EF4-FFF2-40B4-BE49-F238E27FC236}">
                <a16:creationId xmlns:a16="http://schemas.microsoft.com/office/drawing/2014/main" id="{12EB8CDE-D786-76F8-39B5-AFB8ED088B3F}"/>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C46A9B52-413E-78BE-FAFA-229FAE7EFB18}"/>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7F9BE1-8F0B-1856-FA90-79221DC8741B}"/>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3AE631AF-9F1B-B440-172B-75DB429CF499}"/>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
        <p:nvSpPr>
          <p:cNvPr id="26" name="Content Placeholder 2">
            <a:extLst>
              <a:ext uri="{FF2B5EF4-FFF2-40B4-BE49-F238E27FC236}">
                <a16:creationId xmlns:a16="http://schemas.microsoft.com/office/drawing/2014/main" id="{0B370CB2-58E7-281E-3AE4-801DCB0C8F5B}"/>
              </a:ext>
            </a:extLst>
          </p:cNvPr>
          <p:cNvSpPr txBox="1">
            <a:spLocks/>
          </p:cNvSpPr>
          <p:nvPr/>
        </p:nvSpPr>
        <p:spPr>
          <a:xfrm>
            <a:off x="52744" y="4035928"/>
            <a:ext cx="4198698" cy="3248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 else equal, </a:t>
            </a:r>
            <a:r>
              <a:rPr lang="en-US" b="1" dirty="0">
                <a:solidFill>
                  <a:srgbClr val="C00000"/>
                </a:solidFill>
              </a:rPr>
              <a:t>increasing the number of patches </a:t>
            </a:r>
            <a:r>
              <a:rPr lang="en-US" dirty="0"/>
              <a:t>will </a:t>
            </a:r>
            <a:r>
              <a:rPr lang="en-US" b="1" dirty="0">
                <a:solidFill>
                  <a:srgbClr val="C00000"/>
                </a:solidFill>
              </a:rPr>
              <a:t>slow the time to extinction</a:t>
            </a:r>
            <a:r>
              <a:rPr lang="en-US" dirty="0"/>
              <a:t>.</a:t>
            </a:r>
          </a:p>
          <a:p>
            <a:pPr marL="0" indent="0">
              <a:buNone/>
            </a:pPr>
            <a:endParaRPr lang="en-US" sz="1300" dirty="0"/>
          </a:p>
          <a:p>
            <a:pPr marL="0" indent="0">
              <a:buNone/>
            </a:pPr>
            <a:r>
              <a:rPr lang="en-US" dirty="0"/>
              <a:t>…though remember </a:t>
            </a:r>
            <a:r>
              <a:rPr lang="en-US" b="1" dirty="0">
                <a:solidFill>
                  <a:srgbClr val="C00000"/>
                </a:solidFill>
              </a:rPr>
              <a:t>source-sink</a:t>
            </a:r>
            <a:r>
              <a:rPr lang="en-US" dirty="0"/>
              <a:t> dynamics!</a:t>
            </a:r>
          </a:p>
          <a:p>
            <a:endParaRPr lang="en-US" dirty="0"/>
          </a:p>
          <a:p>
            <a:endParaRPr lang="en-US" dirty="0"/>
          </a:p>
        </p:txBody>
      </p:sp>
      <p:pic>
        <p:nvPicPr>
          <p:cNvPr id="31" name="Picture 2" descr="Harbor Seal - Los Angeles Zoo and ...">
            <a:extLst>
              <a:ext uri="{FF2B5EF4-FFF2-40B4-BE49-F238E27FC236}">
                <a16:creationId xmlns:a16="http://schemas.microsoft.com/office/drawing/2014/main" id="{5EF53E37-6DCA-4E81-266A-99C96EFBBF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974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21FC-37A7-0F66-0D6A-5619DD268C8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39A3812-8CD7-C646-B541-859467765144}"/>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BB715424-3891-73AE-CA0F-F4E9D4AFAE1F}"/>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5A7823EB-8D08-7C2F-D64D-51B595E99B09}"/>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B761E798-1D20-504F-D09D-6B52DD6AEE05}"/>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32E8D9BA-859C-7AC0-0E04-693BC4C73C8A}"/>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AB161DA1-AC32-43CC-43A7-28B88C93994B}"/>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4198E895-AF8F-C6F5-322A-388AB881F664}"/>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43F22314-452C-94B1-4605-A7FD2B2CD1EA}"/>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551494DB-75EC-709A-2092-FCE7281FA9FD}"/>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35DEBD8-0B5D-473A-8D0D-4F3BA0FFD06E}"/>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A57A6D01-A8BB-CF15-264E-093278B0A7A8}"/>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CD4601-52B9-C9A0-B64E-7A46255CC7F3}"/>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A3B0DF6-6F3F-0588-63E2-3B728825B52A}"/>
              </a:ext>
            </a:extLst>
          </p:cNvPr>
          <p:cNvSpPr/>
          <p:nvPr/>
        </p:nvSpPr>
        <p:spPr>
          <a:xfrm>
            <a:off x="7117078" y="2497873"/>
            <a:ext cx="4968241" cy="4319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8A7E19-BBDC-0198-58EE-1A40A9F26535}"/>
              </a:ext>
            </a:extLst>
          </p:cNvPr>
          <p:cNvSpPr/>
          <p:nvPr/>
        </p:nvSpPr>
        <p:spPr>
          <a:xfrm>
            <a:off x="190002" y="2110347"/>
            <a:ext cx="4968241" cy="4319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4817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FAC97-922D-0DED-688B-4DEF5BD1B24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B0FABC0-BAA8-E41A-7F66-D1EF2AF636F0}"/>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90E95A54-BBFF-8280-B310-834283B91DEF}"/>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E888CD7A-071C-276A-AD82-308DA67F1165}"/>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C3BC4D35-D437-945C-DC6F-6578398CF04D}"/>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B181424F-CEDA-35D2-CE48-D0585696869B}"/>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C4B20FB0-C36C-E432-94E9-32E4C11596EA}"/>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4601E3E6-D879-F97E-89AB-6B9E82F05BF5}"/>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703E3B55-5D70-C942-6E48-CCB3070BD4C5}"/>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BD6E0F2E-A32F-A938-ED6A-8725ACB62203}"/>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FEDE8506-F606-537F-FFB6-9BA1180BF00D}"/>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C5B7CD51-114F-6A7C-B454-66DD8DE139D1}"/>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D6C947-1C7B-805D-0131-D7097CC53C35}"/>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00C152C-E558-B16E-5C2E-A3CD61553C1E}"/>
              </a:ext>
            </a:extLst>
          </p:cNvPr>
          <p:cNvSpPr/>
          <p:nvPr/>
        </p:nvSpPr>
        <p:spPr>
          <a:xfrm>
            <a:off x="7117078" y="3429000"/>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652A4F-E14D-ABEF-E82F-E518AF5FA7BA}"/>
              </a:ext>
            </a:extLst>
          </p:cNvPr>
          <p:cNvSpPr/>
          <p:nvPr/>
        </p:nvSpPr>
        <p:spPr>
          <a:xfrm>
            <a:off x="13091" y="3379835"/>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D9E0F82D-AAB2-6988-71AC-D82ACFE744D8}"/>
              </a:ext>
            </a:extLst>
          </p:cNvPr>
          <p:cNvSpPr txBox="1">
            <a:spLocks/>
          </p:cNvSpPr>
          <p:nvPr/>
        </p:nvSpPr>
        <p:spPr>
          <a:xfrm>
            <a:off x="-324506" y="3947514"/>
            <a:ext cx="5433469" cy="3427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7" lvl="2" indent="0" algn="ctr">
              <a:buNone/>
            </a:pPr>
            <a:r>
              <a:rPr lang="en-US" sz="2200" i="1" dirty="0"/>
              <a:t>MVP = the </a:t>
            </a:r>
            <a:r>
              <a:rPr lang="en-US" sz="2200" i="1" u="sng" dirty="0"/>
              <a:t>minimum number of individuals in a population</a:t>
            </a:r>
            <a:r>
              <a:rPr lang="en-US" sz="2200" i="1" dirty="0"/>
              <a:t> needed to sustain the population </a:t>
            </a:r>
            <a:r>
              <a:rPr lang="en-US" sz="2200" i="1" u="sng" dirty="0"/>
              <a:t>1000 years</a:t>
            </a:r>
            <a:r>
              <a:rPr lang="en-US" sz="2200" i="1" dirty="0"/>
              <a:t> into the future</a:t>
            </a:r>
            <a:endParaRPr lang="en-US" sz="2200" i="1" dirty="0">
              <a:solidFill>
                <a:srgbClr val="C00000"/>
              </a:solidFill>
            </a:endParaRPr>
          </a:p>
        </p:txBody>
      </p:sp>
      <p:sp>
        <p:nvSpPr>
          <p:cNvPr id="13" name="Content Placeholder 2">
            <a:extLst>
              <a:ext uri="{FF2B5EF4-FFF2-40B4-BE49-F238E27FC236}">
                <a16:creationId xmlns:a16="http://schemas.microsoft.com/office/drawing/2014/main" id="{0B0DBB83-15AE-31BB-A38E-BD67E729950C}"/>
              </a:ext>
            </a:extLst>
          </p:cNvPr>
          <p:cNvSpPr txBox="1">
            <a:spLocks/>
          </p:cNvSpPr>
          <p:nvPr/>
        </p:nvSpPr>
        <p:spPr>
          <a:xfrm>
            <a:off x="6838822" y="3930359"/>
            <a:ext cx="5134884" cy="3427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7" lvl="2" indent="0" algn="ctr">
              <a:buNone/>
            </a:pPr>
            <a:r>
              <a:rPr lang="en-US" sz="2200" i="1" dirty="0"/>
              <a:t>CCS = the </a:t>
            </a:r>
            <a:r>
              <a:rPr lang="en-US" sz="2200" i="1" u="sng" dirty="0"/>
              <a:t>minimum number of hosts</a:t>
            </a:r>
            <a:r>
              <a:rPr lang="en-US" sz="2200" i="1" dirty="0"/>
              <a:t> needed to sustain endemic transmission of a pathogen </a:t>
            </a:r>
            <a:r>
              <a:rPr lang="en-US" sz="2200" i="1" u="sng" dirty="0"/>
              <a:t>indefinitely</a:t>
            </a:r>
            <a:r>
              <a:rPr lang="en-US" sz="2200" i="1" dirty="0"/>
              <a:t> into the future</a:t>
            </a:r>
            <a:endParaRPr lang="en-US" sz="2200" i="1" dirty="0">
              <a:solidFill>
                <a:srgbClr val="C00000"/>
              </a:solidFill>
            </a:endParaRPr>
          </a:p>
        </p:txBody>
      </p:sp>
    </p:spTree>
    <p:extLst>
      <p:ext uri="{BB962C8B-B14F-4D97-AF65-F5344CB8AC3E}">
        <p14:creationId xmlns:p14="http://schemas.microsoft.com/office/powerpoint/2010/main" val="15409572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57E09-9BD1-75F1-4C86-EA879B2AEB0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3C5E1B5-7FC0-785D-D596-E4BAD77D75FC}"/>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419CB8E4-6350-9F5F-8E30-1133F515C71C}"/>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9A3E71CD-778C-FDE6-CBD2-0B1BE643ADAF}"/>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CF08FDA3-571B-9D87-8236-0326998FDF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1359D743-073F-6BAF-BEBA-E9874B49CB7D}"/>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DCCA7B87-F607-56AC-7C69-AD69C25D33F9}"/>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0637CB2A-F041-69EB-1831-2C34C918EB56}"/>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6EAD503D-97C5-F4DB-D3C3-EA10BF147FB0}"/>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66605FE3-8B5A-D1B2-9FFA-D92411669964}"/>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7343172D-8FC5-1C16-4C88-A4BCED18F69B}"/>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894DC404-48EC-C6CB-9E86-287F97FE13CE}"/>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85C04F-4808-839C-E817-587FADB9A60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39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r>
              <a:rPr lang="en-US" dirty="0"/>
              <a:t>More complex pathogens!</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7129469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04950" y="18255"/>
            <a:ext cx="9563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Much of the mathematical theory underlying vaccination was first developed for measles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15" name="Picture 14" descr="Chart, histogram&#10;&#10;Description automatically generated">
            <a:extLst>
              <a:ext uri="{FF2B5EF4-FFF2-40B4-BE49-F238E27FC236}">
                <a16:creationId xmlns:a16="http://schemas.microsoft.com/office/drawing/2014/main" id="{D8111AB2-8B5D-38CE-0271-4DCC59A3C5DC}"/>
              </a:ext>
            </a:extLst>
          </p:cNvPr>
          <p:cNvPicPr>
            <a:picLocks noChangeAspect="1"/>
          </p:cNvPicPr>
          <p:nvPr/>
        </p:nvPicPr>
        <p:blipFill>
          <a:blip r:embed="rId5"/>
          <a:stretch>
            <a:fillRect/>
          </a:stretch>
        </p:blipFill>
        <p:spPr>
          <a:xfrm>
            <a:off x="2209800" y="1631950"/>
            <a:ext cx="7772400" cy="4120110"/>
          </a:xfrm>
          <a:prstGeom prst="rect">
            <a:avLst/>
          </a:prstGeom>
        </p:spPr>
      </p:pic>
      <p:sp>
        <p:nvSpPr>
          <p:cNvPr id="2" name="Right Brace 1">
            <a:extLst>
              <a:ext uri="{FF2B5EF4-FFF2-40B4-BE49-F238E27FC236}">
                <a16:creationId xmlns:a16="http://schemas.microsoft.com/office/drawing/2014/main" id="{F1AFAFD5-F81D-16D4-D103-4EF15F0F2E9E}"/>
              </a:ext>
            </a:extLst>
          </p:cNvPr>
          <p:cNvSpPr/>
          <p:nvPr/>
        </p:nvSpPr>
        <p:spPr>
          <a:xfrm rot="16200000" flipH="1">
            <a:off x="4521982" y="4313777"/>
            <a:ext cx="252437" cy="320039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A5A094-A45F-42AC-4945-C0AA442DEF64}"/>
              </a:ext>
            </a:extLst>
          </p:cNvPr>
          <p:cNvSpPr>
            <a:spLocks noGrp="1"/>
          </p:cNvSpPr>
          <p:nvPr>
            <p:ph idx="1"/>
          </p:nvPr>
        </p:nvSpPr>
        <p:spPr>
          <a:xfrm>
            <a:off x="3086104" y="6088610"/>
            <a:ext cx="3246664" cy="785019"/>
          </a:xfrm>
        </p:spPr>
        <p:txBody>
          <a:bodyPr>
            <a:normAutofit fontScale="70000" lnSpcReduction="20000"/>
          </a:bodyPr>
          <a:lstStyle/>
          <a:p>
            <a:pPr marL="0" indent="0" algn="ctr">
              <a:buNone/>
            </a:pPr>
            <a:r>
              <a:rPr lang="en-US" dirty="0"/>
              <a:t>Biennial cycles in pre-vaccine era measles cases in London</a:t>
            </a:r>
          </a:p>
          <a:p>
            <a:pPr algn="ctr"/>
            <a:endParaRPr lang="en-US" dirty="0"/>
          </a:p>
        </p:txBody>
      </p:sp>
      <p:cxnSp>
        <p:nvCxnSpPr>
          <p:cNvPr id="5" name="Straight Connector 4">
            <a:extLst>
              <a:ext uri="{FF2B5EF4-FFF2-40B4-BE49-F238E27FC236}">
                <a16:creationId xmlns:a16="http://schemas.microsoft.com/office/drawing/2014/main" id="{C1FD40CF-EC28-CC4F-C53F-C727710B34F6}"/>
              </a:ext>
            </a:extLst>
          </p:cNvPr>
          <p:cNvCxnSpPr/>
          <p:nvPr/>
        </p:nvCxnSpPr>
        <p:spPr>
          <a:xfrm flipV="1">
            <a:off x="6332768" y="1485900"/>
            <a:ext cx="0" cy="3924300"/>
          </a:xfrm>
          <a:prstGeom prst="line">
            <a:avLst/>
          </a:prstGeom>
          <a:ln w="38100">
            <a:solidFill>
              <a:srgbClr val="00FDFF"/>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2AC657C0-9ECC-AA2C-1955-D0BD27950B4D}"/>
              </a:ext>
            </a:extLst>
          </p:cNvPr>
          <p:cNvSpPr txBox="1">
            <a:spLocks/>
          </p:cNvSpPr>
          <p:nvPr/>
        </p:nvSpPr>
        <p:spPr>
          <a:xfrm>
            <a:off x="6534152" y="1485900"/>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measles vaccine introduced, 1965</a:t>
            </a:r>
          </a:p>
          <a:p>
            <a:pPr algn="ctr"/>
            <a:endParaRPr lang="en-US" sz="2000" dirty="0"/>
          </a:p>
        </p:txBody>
      </p:sp>
      <p:cxnSp>
        <p:nvCxnSpPr>
          <p:cNvPr id="8" name="Straight Arrow Connector 7">
            <a:extLst>
              <a:ext uri="{FF2B5EF4-FFF2-40B4-BE49-F238E27FC236}">
                <a16:creationId xmlns:a16="http://schemas.microsoft.com/office/drawing/2014/main" id="{131A20BB-560D-3D15-FA52-8DF9EC6A4673}"/>
              </a:ext>
            </a:extLst>
          </p:cNvPr>
          <p:cNvCxnSpPr/>
          <p:nvPr/>
        </p:nvCxnSpPr>
        <p:spPr>
          <a:xfrm flipH="1">
            <a:off x="6534152" y="2269005"/>
            <a:ext cx="628650" cy="476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97231B5-0195-9766-8A4E-FDAA1A546A5E}"/>
              </a:ext>
            </a:extLst>
          </p:cNvPr>
          <p:cNvSpPr txBox="1">
            <a:spLocks/>
          </p:cNvSpPr>
          <p:nvPr/>
        </p:nvSpPr>
        <p:spPr>
          <a:xfrm>
            <a:off x="7783281" y="2830598"/>
            <a:ext cx="2672452" cy="13330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Shift towards more frequent cycling in post-vaccination era. Dynamics more difficult to predict.</a:t>
            </a:r>
          </a:p>
          <a:p>
            <a:pPr algn="ctr"/>
            <a:endParaRPr lang="en-US" sz="2000" dirty="0"/>
          </a:p>
        </p:txBody>
      </p:sp>
      <p:cxnSp>
        <p:nvCxnSpPr>
          <p:cNvPr id="16" name="Straight Arrow Connector 15">
            <a:extLst>
              <a:ext uri="{FF2B5EF4-FFF2-40B4-BE49-F238E27FC236}">
                <a16:creationId xmlns:a16="http://schemas.microsoft.com/office/drawing/2014/main" id="{C27C92BB-DA94-07F0-5630-E25F510EF995}"/>
              </a:ext>
            </a:extLst>
          </p:cNvPr>
          <p:cNvCxnSpPr>
            <a:cxnSpLocks/>
          </p:cNvCxnSpPr>
          <p:nvPr/>
        </p:nvCxnSpPr>
        <p:spPr>
          <a:xfrm flipH="1">
            <a:off x="8686800" y="4163646"/>
            <a:ext cx="372832" cy="4083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89F616-2900-F430-DA8A-201DE429C852}"/>
              </a:ext>
            </a:extLst>
          </p:cNvPr>
          <p:cNvCxnSpPr/>
          <p:nvPr/>
        </p:nvCxnSpPr>
        <p:spPr>
          <a:xfrm>
            <a:off x="10584987" y="5869893"/>
            <a:ext cx="5524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356FEB-5173-A24D-2E35-1847D5FE2FE8}"/>
              </a:ext>
            </a:extLst>
          </p:cNvPr>
          <p:cNvCxnSpPr/>
          <p:nvPr/>
        </p:nvCxnSpPr>
        <p:spPr>
          <a:xfrm>
            <a:off x="10584987" y="6147510"/>
            <a:ext cx="5524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DEA3431D-1E3A-DBBA-BE5E-2514A73887E3}"/>
              </a:ext>
            </a:extLst>
          </p:cNvPr>
          <p:cNvSpPr txBox="1">
            <a:spLocks/>
          </p:cNvSpPr>
          <p:nvPr/>
        </p:nvSpPr>
        <p:spPr>
          <a:xfrm>
            <a:off x="10584987" y="5671763"/>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model</a:t>
            </a:r>
          </a:p>
          <a:p>
            <a:pPr algn="ctr"/>
            <a:endParaRPr lang="en-US" sz="2000" dirty="0"/>
          </a:p>
        </p:txBody>
      </p:sp>
      <p:sp>
        <p:nvSpPr>
          <p:cNvPr id="24" name="Content Placeholder 2">
            <a:extLst>
              <a:ext uri="{FF2B5EF4-FFF2-40B4-BE49-F238E27FC236}">
                <a16:creationId xmlns:a16="http://schemas.microsoft.com/office/drawing/2014/main" id="{A8C81839-31FC-1481-8509-FFBA5922606C}"/>
              </a:ext>
            </a:extLst>
          </p:cNvPr>
          <p:cNvSpPr txBox="1">
            <a:spLocks/>
          </p:cNvSpPr>
          <p:nvPr/>
        </p:nvSpPr>
        <p:spPr>
          <a:xfrm>
            <a:off x="10493833" y="5967198"/>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FF0000"/>
                </a:solidFill>
              </a:rPr>
              <a:t>data</a:t>
            </a:r>
          </a:p>
          <a:p>
            <a:pPr algn="ctr"/>
            <a:endParaRPr lang="en-US" sz="2000" dirty="0"/>
          </a:p>
        </p:txBody>
      </p:sp>
    </p:spTree>
    <p:extLst>
      <p:ext uri="{BB962C8B-B14F-4D97-AF65-F5344CB8AC3E}">
        <p14:creationId xmlns:p14="http://schemas.microsoft.com/office/powerpoint/2010/main" val="41570121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2400" y="18255"/>
            <a:ext cx="10915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Even for measles, stochastic dynamics mean that predictions become more challenging at smaller population sizes.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20" name="Picture 19" descr="Chart, scatter chart&#10;&#10;Description automatically generated">
            <a:extLst>
              <a:ext uri="{FF2B5EF4-FFF2-40B4-BE49-F238E27FC236}">
                <a16:creationId xmlns:a16="http://schemas.microsoft.com/office/drawing/2014/main" id="{795DFD75-5DC8-75AD-FCD9-EFE1AF5DA654}"/>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F2AC5FEC-FE0B-F13A-CDF6-A5406DDB0728}"/>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1397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A16DD-93B5-24FA-EE9D-36C7F77B63EB}"/>
            </a:ext>
          </a:extLst>
        </p:cNvPr>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875A3C85-F8D7-A856-A946-663305B36995}"/>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FF84E1E-30F0-A5AF-E491-E714E7D4170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0" name="Picture 19" descr="Chart, scatter chart&#10;&#10;Description automatically generated">
            <a:extLst>
              <a:ext uri="{FF2B5EF4-FFF2-40B4-BE49-F238E27FC236}">
                <a16:creationId xmlns:a16="http://schemas.microsoft.com/office/drawing/2014/main" id="{083319F6-F34D-F4B6-7361-2ADD404BFC11}"/>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3F98B945-6592-469E-3D92-72E4A0FDE5D2}"/>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91386FA-E0CC-B0F3-7CEB-EF3478B6F2FF}"/>
              </a:ext>
            </a:extLst>
          </p:cNvPr>
          <p:cNvSpPr>
            <a:spLocks noGrp="1"/>
          </p:cNvSpPr>
          <p:nvPr>
            <p:ph type="title"/>
          </p:nvPr>
        </p:nvSpPr>
        <p:spPr>
          <a:xfrm>
            <a:off x="912766" y="275717"/>
            <a:ext cx="10626663" cy="1325563"/>
          </a:xfrm>
        </p:spPr>
        <p:txBody>
          <a:bodyPr>
            <a:normAutofit fontScale="90000"/>
          </a:bodyPr>
          <a:lstStyle/>
          <a:p>
            <a:pPr algn="ctr"/>
            <a:r>
              <a:rPr lang="en-US" sz="3300" b="1" dirty="0">
                <a:solidFill>
                  <a:srgbClr val="C00000"/>
                </a:solidFill>
                <a:latin typeface="+mn-lt"/>
              </a:rPr>
              <a:t>CCS</a:t>
            </a:r>
            <a:r>
              <a:rPr lang="en-US" sz="3300" dirty="0">
                <a:latin typeface="+mn-lt"/>
              </a:rPr>
              <a:t> is the </a:t>
            </a:r>
            <a:r>
              <a:rPr lang="en-US" sz="3300" b="1" dirty="0">
                <a:solidFill>
                  <a:srgbClr val="C00000"/>
                </a:solidFill>
                <a:latin typeface="+mn-lt"/>
              </a:rPr>
              <a:t>minimum number of hosts</a:t>
            </a:r>
            <a:r>
              <a:rPr lang="en-US" sz="3300" dirty="0">
                <a:latin typeface="+mn-lt"/>
              </a:rPr>
              <a:t> needed to sustain </a:t>
            </a:r>
            <a:r>
              <a:rPr lang="en-US" sz="3300" b="1" dirty="0">
                <a:solidFill>
                  <a:srgbClr val="C00000"/>
                </a:solidFill>
                <a:latin typeface="+mn-lt"/>
              </a:rPr>
              <a:t>endemic transmission</a:t>
            </a:r>
            <a:r>
              <a:rPr lang="en-US" sz="3300" dirty="0">
                <a:latin typeface="+mn-lt"/>
              </a:rPr>
              <a:t> of a pathogen indefinitely into the future.</a:t>
            </a:r>
          </a:p>
        </p:txBody>
      </p:sp>
      <p:cxnSp>
        <p:nvCxnSpPr>
          <p:cNvPr id="4" name="Straight Connector 3">
            <a:extLst>
              <a:ext uri="{FF2B5EF4-FFF2-40B4-BE49-F238E27FC236}">
                <a16:creationId xmlns:a16="http://schemas.microsoft.com/office/drawing/2014/main" id="{3579C5AA-55C7-E219-0D35-ED5C5920A0B4}"/>
              </a:ext>
            </a:extLst>
          </p:cNvPr>
          <p:cNvCxnSpPr/>
          <p:nvPr/>
        </p:nvCxnSpPr>
        <p:spPr>
          <a:xfrm flipV="1">
            <a:off x="6096000" y="2082337"/>
            <a:ext cx="0" cy="257627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4CFE7B-81B7-C3B3-12E1-BFF53C998428}"/>
              </a:ext>
            </a:extLst>
          </p:cNvPr>
          <p:cNvSpPr txBox="1"/>
          <p:nvPr/>
        </p:nvSpPr>
        <p:spPr>
          <a:xfrm>
            <a:off x="6226097" y="2082337"/>
            <a:ext cx="2417796" cy="923330"/>
          </a:xfrm>
          <a:prstGeom prst="rect">
            <a:avLst/>
          </a:prstGeom>
          <a:noFill/>
        </p:spPr>
        <p:txBody>
          <a:bodyPr wrap="square" rtlCol="0">
            <a:spAutoFit/>
          </a:bodyPr>
          <a:lstStyle/>
          <a:p>
            <a:pPr algn="ctr"/>
            <a:r>
              <a:rPr lang="en-US" b="1" dirty="0">
                <a:solidFill>
                  <a:srgbClr val="C00000"/>
                </a:solidFill>
              </a:rPr>
              <a:t>critical community size, </a:t>
            </a:r>
            <a:r>
              <a:rPr lang="en-US" dirty="0"/>
              <a:t>(</a:t>
            </a:r>
            <a:r>
              <a:rPr lang="en-US" b="1" dirty="0">
                <a:solidFill>
                  <a:srgbClr val="C00000"/>
                </a:solidFill>
              </a:rPr>
              <a:t>CCS</a:t>
            </a:r>
            <a:r>
              <a:rPr lang="en-US" dirty="0"/>
              <a:t>) for measles = ~300,000 individuals</a:t>
            </a:r>
          </a:p>
        </p:txBody>
      </p:sp>
      <p:sp>
        <p:nvSpPr>
          <p:cNvPr id="6" name="TextBox 5">
            <a:extLst>
              <a:ext uri="{FF2B5EF4-FFF2-40B4-BE49-F238E27FC236}">
                <a16:creationId xmlns:a16="http://schemas.microsoft.com/office/drawing/2014/main" id="{EC970755-F26E-5817-7195-9D64C23B42C6}"/>
              </a:ext>
            </a:extLst>
          </p:cNvPr>
          <p:cNvSpPr txBox="1"/>
          <p:nvPr/>
        </p:nvSpPr>
        <p:spPr>
          <a:xfrm>
            <a:off x="8334531" y="6119336"/>
            <a:ext cx="3857469" cy="738664"/>
          </a:xfrm>
          <a:prstGeom prst="rect">
            <a:avLst/>
          </a:prstGeom>
          <a:noFill/>
        </p:spPr>
        <p:txBody>
          <a:bodyPr wrap="square" rtlCol="0">
            <a:spAutoFit/>
          </a:bodyPr>
          <a:lstStyle/>
          <a:p>
            <a:pPr algn="r"/>
            <a:r>
              <a:rPr lang="en-US" sz="1400" dirty="0"/>
              <a:t>Bartlett 1957. </a:t>
            </a:r>
            <a:r>
              <a:rPr lang="en-US" sz="1400" i="1" dirty="0"/>
              <a:t>J of Roy Stat Soc.</a:t>
            </a:r>
            <a:endParaRPr lang="en-US" sz="1400" dirty="0"/>
          </a:p>
          <a:p>
            <a:pPr algn="r"/>
            <a:r>
              <a:rPr lang="en-US" sz="1400" dirty="0">
                <a:cs typeface="Franklin Gothic Medium"/>
              </a:rPr>
              <a:t>Grenfell et al. 2002. </a:t>
            </a:r>
            <a:r>
              <a:rPr lang="en-US" sz="1400" i="1" dirty="0">
                <a:cs typeface="Franklin Gothic Medium"/>
              </a:rPr>
              <a:t>Ecological Monographs.</a:t>
            </a:r>
            <a:endParaRPr lang="en-US" sz="1400" dirty="0"/>
          </a:p>
          <a:p>
            <a:pPr algn="r"/>
            <a:r>
              <a:rPr lang="en-US" sz="1400" dirty="0"/>
              <a:t>Haydon et al. 2002. </a:t>
            </a:r>
            <a:r>
              <a:rPr lang="en-US" sz="1400" i="1" dirty="0"/>
              <a:t>Emerging Infectious Diseases.</a:t>
            </a:r>
            <a:endParaRPr lang="en-US" sz="1400" dirty="0"/>
          </a:p>
        </p:txBody>
      </p:sp>
    </p:spTree>
    <p:extLst>
      <p:ext uri="{BB962C8B-B14F-4D97-AF65-F5344CB8AC3E}">
        <p14:creationId xmlns:p14="http://schemas.microsoft.com/office/powerpoint/2010/main" val="32895352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BB97-679D-888D-C441-2E0DACA245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6783F1-F979-6A0F-6490-08085F023A3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53181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32918-E618-4CBE-B3E1-680924A0AA0E}"/>
              </a:ext>
            </a:extLst>
          </p:cNvPr>
          <p:cNvSpPr>
            <a:spLocks noGrp="1"/>
          </p:cNvSpPr>
          <p:nvPr>
            <p:ph type="title"/>
          </p:nvPr>
        </p:nvSpPr>
        <p:spPr/>
        <p:txBody>
          <a:bodyPr/>
          <a:lstStyle/>
          <a:p>
            <a:pPr algn="ctr"/>
            <a:r>
              <a:rPr lang="en-US" dirty="0"/>
              <a:t>Extra</a:t>
            </a:r>
          </a:p>
        </p:txBody>
      </p:sp>
      <p:sp>
        <p:nvSpPr>
          <p:cNvPr id="3" name="Content Placeholder 2">
            <a:extLst>
              <a:ext uri="{FF2B5EF4-FFF2-40B4-BE49-F238E27FC236}">
                <a16:creationId xmlns:a16="http://schemas.microsoft.com/office/drawing/2014/main" id="{8E4EAED4-011C-98C9-F85E-850BD6BCC5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85481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1337355"/>
            <a:ext cx="5649685"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1308077"/>
            <a:ext cx="5892283"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9788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2662917"/>
            <a:ext cx="5649685" cy="396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3228391"/>
            <a:ext cx="5892283" cy="3372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0311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4627984"/>
            <a:ext cx="5649685" cy="2002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4460033"/>
            <a:ext cx="5892283" cy="214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3470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5784110"/>
            <a:ext cx="5649685" cy="846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5520645"/>
            <a:ext cx="5892283" cy="1080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77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Tree>
    <p:extLst>
      <p:ext uri="{BB962C8B-B14F-4D97-AF65-F5344CB8AC3E}">
        <p14:creationId xmlns:p14="http://schemas.microsoft.com/office/powerpoint/2010/main" val="48734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32" name="Object 31">
                            <a:extLst>
                              <a:ext uri="{FF2B5EF4-FFF2-40B4-BE49-F238E27FC236}">
                                <a16:creationId xmlns:a16="http://schemas.microsoft.com/office/drawing/2014/main" id="{C1FA12FC-A403-F312-23B1-0E057CFB0E2A}"/>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4405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5759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6370167" y="274560"/>
            <a:ext cx="4953354" cy="1325563"/>
          </a:xfrm>
        </p:spPr>
        <p:txBody>
          <a:bodyPr>
            <a:normAutofit/>
          </a:bodyPr>
          <a:lstStyle/>
          <a:p>
            <a:pPr algn="ctr"/>
            <a:r>
              <a:rPr lang="en-US" sz="3200" dirty="0">
                <a:latin typeface="+mn-lt"/>
              </a:rPr>
              <a:t>Species can interact in several distinct ways.</a:t>
            </a:r>
          </a:p>
        </p:txBody>
      </p:sp>
      <p:sp>
        <p:nvSpPr>
          <p:cNvPr id="9" name="Content Placeholder 2">
            <a:extLst>
              <a:ext uri="{FF2B5EF4-FFF2-40B4-BE49-F238E27FC236}">
                <a16:creationId xmlns:a16="http://schemas.microsoft.com/office/drawing/2014/main" id="{4D497EA9-21DC-BD68-5F65-399E35CA96A9}"/>
              </a:ext>
            </a:extLst>
          </p:cNvPr>
          <p:cNvSpPr>
            <a:spLocks noGrp="1"/>
          </p:cNvSpPr>
          <p:nvPr>
            <p:ph idx="1"/>
          </p:nvPr>
        </p:nvSpPr>
        <p:spPr>
          <a:xfrm>
            <a:off x="5729577" y="1825625"/>
            <a:ext cx="6234535" cy="5099274"/>
          </a:xfrm>
        </p:spPr>
        <p:txBody>
          <a:bodyPr>
            <a:normAutofit fontScale="92500" lnSpcReduction="10000"/>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highlight>
                  <a:srgbClr val="00FFFF"/>
                </a:highlight>
              </a:rPr>
              <a:t>Predation</a:t>
            </a:r>
            <a:r>
              <a:rPr lang="en-US" dirty="0"/>
              <a:t> – one species benefits, the other is harmed (eaten!)</a:t>
            </a:r>
          </a:p>
          <a:p>
            <a:r>
              <a:rPr lang="en-US" b="1" dirty="0">
                <a:solidFill>
                  <a:srgbClr val="C00000"/>
                </a:solidFill>
                <a:highlight>
                  <a:srgbClr val="00FFFF"/>
                </a:highlight>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highlight>
                  <a:srgbClr val="FFFF00"/>
                </a:highlight>
              </a:rPr>
              <a:t>Parasitism</a:t>
            </a:r>
            <a:r>
              <a:rPr lang="en-US" dirty="0"/>
              <a:t> – one species (the parasite) lives </a:t>
            </a:r>
            <a:r>
              <a:rPr lang="en-US" i="1" dirty="0"/>
              <a:t>in </a:t>
            </a:r>
            <a:r>
              <a:rPr lang="en-US" dirty="0"/>
              <a:t>or </a:t>
            </a:r>
            <a:r>
              <a:rPr lang="en-US" i="1" dirty="0"/>
              <a:t>on </a:t>
            </a:r>
            <a:r>
              <a:rPr lang="en-US" dirty="0"/>
              <a:t>the other species (the host)</a:t>
            </a:r>
          </a:p>
          <a:p>
            <a:endParaRPr lang="en-US" dirty="0"/>
          </a:p>
        </p:txBody>
      </p:sp>
    </p:spTree>
    <p:extLst>
      <p:ext uri="{BB962C8B-B14F-4D97-AF65-F5344CB8AC3E}">
        <p14:creationId xmlns:p14="http://schemas.microsoft.com/office/powerpoint/2010/main" val="1560965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878584" y="210517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1676400"/>
            <a:ext cx="2510680"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259080" y="1676400"/>
            <a:ext cx="2946745" cy="3344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9B1CF89-F054-8AC9-CA6D-90E5BFF55250}"/>
              </a:ext>
            </a:extLst>
          </p:cNvPr>
          <p:cNvCxnSpPr>
            <a:cxnSpLocks/>
          </p:cNvCxnSpPr>
          <p:nvPr/>
        </p:nvCxnSpPr>
        <p:spPr>
          <a:xfrm>
            <a:off x="2017162" y="1467964"/>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12336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3644820"/>
            <a:ext cx="2510680" cy="3213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156062" y="3904250"/>
            <a:ext cx="2781587" cy="132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87C701D-ADDF-D1C0-8546-23E4A9ABBE85}"/>
              </a:ext>
            </a:extLst>
          </p:cNvPr>
          <p:cNvGrpSpPr/>
          <p:nvPr/>
        </p:nvGrpSpPr>
        <p:grpSpPr>
          <a:xfrm>
            <a:off x="3878584" y="2105174"/>
            <a:ext cx="3841130" cy="1293733"/>
            <a:chOff x="1997044" y="2067719"/>
            <a:chExt cx="3970455" cy="1376749"/>
          </a:xfrm>
        </p:grpSpPr>
        <p:grpSp>
          <p:nvGrpSpPr>
            <p:cNvPr id="5" name="Group 4">
              <a:extLst>
                <a:ext uri="{FF2B5EF4-FFF2-40B4-BE49-F238E27FC236}">
                  <a16:creationId xmlns:a16="http://schemas.microsoft.com/office/drawing/2014/main" id="{2F519586-46F5-8250-AB6C-CD55C4848FBA}"/>
                </a:ext>
              </a:extLst>
            </p:cNvPr>
            <p:cNvGrpSpPr/>
            <p:nvPr/>
          </p:nvGrpSpPr>
          <p:grpSpPr>
            <a:xfrm>
              <a:off x="1997044" y="2095323"/>
              <a:ext cx="3073839" cy="1349145"/>
              <a:chOff x="2427622" y="2615446"/>
              <a:chExt cx="2201528" cy="896104"/>
            </a:xfrm>
          </p:grpSpPr>
          <p:graphicFrame>
            <p:nvGraphicFramePr>
              <p:cNvPr id="10" name="Object 9">
                <a:extLst>
                  <a:ext uri="{FF2B5EF4-FFF2-40B4-BE49-F238E27FC236}">
                    <a16:creationId xmlns:a16="http://schemas.microsoft.com/office/drawing/2014/main" id="{E0529E0F-1C89-2846-B367-E656B233962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C29F5135-4442-49CE-7DFF-9BB8D7F5F314}"/>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3" name="Straight Arrow Connector 12">
                <a:extLst>
                  <a:ext uri="{FF2B5EF4-FFF2-40B4-BE49-F238E27FC236}">
                    <a16:creationId xmlns:a16="http://schemas.microsoft.com/office/drawing/2014/main" id="{C16DFC12-C366-5956-E8B1-7FBE1A7A0AE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2621E05D-7854-8265-EC54-984807E0E52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4" name="Straight Arrow Connector 13">
            <a:extLst>
              <a:ext uri="{FF2B5EF4-FFF2-40B4-BE49-F238E27FC236}">
                <a16:creationId xmlns:a16="http://schemas.microsoft.com/office/drawing/2014/main" id="{4C0FCC4F-9070-2340-DD67-A08D84D0CD33}"/>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Curved Connector 16">
            <a:extLst>
              <a:ext uri="{FF2B5EF4-FFF2-40B4-BE49-F238E27FC236}">
                <a16:creationId xmlns:a16="http://schemas.microsoft.com/office/drawing/2014/main" id="{3BCE4054-7726-7A80-EE7E-4A936344FE10}"/>
              </a:ext>
            </a:extLst>
          </p:cNvPr>
          <p:cNvCxnSpPr>
            <a:cxnSpLocks/>
            <a:stCxn id="12" idx="0"/>
            <a:endCxn id="12"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42BB2A-8B14-0A44-8D09-16215BA925B9}"/>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CF0DF52E-8EFF-21ED-DC7F-5F03FA03C82A}"/>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Curved Connector 22">
            <a:extLst>
              <a:ext uri="{FF2B5EF4-FFF2-40B4-BE49-F238E27FC236}">
                <a16:creationId xmlns:a16="http://schemas.microsoft.com/office/drawing/2014/main" id="{E5CFCD5E-4BE5-BE4F-FD7E-AC1CD2040FC3}"/>
              </a:ext>
            </a:extLst>
          </p:cNvPr>
          <p:cNvCxnSpPr>
            <a:cxnSpLocks/>
            <a:stCxn id="9" idx="0"/>
            <a:endCxn id="28"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9BC9EAF-147C-25AD-FBBC-7E28930F8E18}"/>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4" name="TextBox 23">
                <a:extLst>
                  <a:ext uri="{FF2B5EF4-FFF2-40B4-BE49-F238E27FC236}">
                    <a16:creationId xmlns:a16="http://schemas.microsoft.com/office/drawing/2014/main" id="{89BC9EAF-147C-25AD-FBBC-7E28930F8E18}"/>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CC7AF8-F13A-7CAC-1A24-C6633D81895D}"/>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9BCC7AF8-F13A-7CAC-1A24-C6633D81895D}"/>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4871AF-0151-4C59-0CB1-2B69B43D6EB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534871AF-0151-4C59-0CB1-2B69B43D6EB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638FD4-5339-A30D-015E-F3BA526C9AB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50638FD4-5339-A30D-015E-F3BA526C9AB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8E2AC02-8083-EC9D-7025-D8ACE0E80688}"/>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8" name="TextBox 27">
                <a:extLst>
                  <a:ext uri="{FF2B5EF4-FFF2-40B4-BE49-F238E27FC236}">
                    <a16:creationId xmlns:a16="http://schemas.microsoft.com/office/drawing/2014/main" id="{58E2AC02-8083-EC9D-7025-D8ACE0E80688}"/>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408679AE-FC57-A683-F0EC-031B8B3AC04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4533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0" name="Object 9">
                            <a:extLst>
                              <a:ext uri="{FF2B5EF4-FFF2-40B4-BE49-F238E27FC236}">
                                <a16:creationId xmlns:a16="http://schemas.microsoft.com/office/drawing/2014/main" id="{E0529E0F-1C89-2846-B367-E656B2339627}"/>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5104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48C1A255-217B-6558-8D25-599982B7E419}"/>
              </a:ext>
            </a:extLst>
          </p:cNvPr>
          <p:cNvSpPr/>
          <p:nvPr/>
        </p:nvSpPr>
        <p:spPr>
          <a:xfrm>
            <a:off x="9494701" y="2989402"/>
            <a:ext cx="2478738" cy="3456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414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5</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fontScale="92500"/>
          </a:bodyPr>
          <a:lstStyle/>
          <a:p>
            <a:pPr marL="0" indent="0">
              <a:buNone/>
            </a:pPr>
            <a:r>
              <a:rPr lang="en-US" i="1" dirty="0"/>
              <a:t>You should be able to:</a:t>
            </a:r>
          </a:p>
          <a:p>
            <a:pPr algn="l" rtl="0" fontAlgn="base">
              <a:buFont typeface="Arial" panose="020B0604020202020204" pitchFamily="34" charset="0"/>
              <a:buChar char="•"/>
            </a:pPr>
            <a:r>
              <a:rPr lang="en-US" dirty="0"/>
              <a:t>Recognize which components of the </a:t>
            </a:r>
            <a:r>
              <a:rPr lang="en-US" dirty="0" err="1"/>
              <a:t>Lotka</a:t>
            </a:r>
            <a:r>
              <a:rPr lang="en-US" dirty="0"/>
              <a:t>-Volterra competition equation correspond to intraspecies interactions vs. interspecies interactions.</a:t>
            </a:r>
          </a:p>
          <a:p>
            <a:pPr algn="l" rtl="0" fontAlgn="base">
              <a:buFont typeface="Arial" panose="020B0604020202020204" pitchFamily="34" charset="0"/>
              <a:buChar char="•"/>
            </a:pPr>
            <a:r>
              <a:rPr lang="en-US" dirty="0"/>
              <a:t>Analyze nullclines from the competition equations and predict, from the shape of the graph, which equilibrium the two populations will eventually move to, given a starting point.</a:t>
            </a:r>
          </a:p>
          <a:p>
            <a:pPr algn="l" rtl="0" fontAlgn="base">
              <a:buFont typeface="Arial" panose="020B0604020202020204" pitchFamily="34" charset="0"/>
              <a:buChar char="•"/>
            </a:pPr>
            <a:r>
              <a:rPr lang="en-US" dirty="0"/>
              <a:t>Given a set of competition equations and a graph of nullclines with variables labeled, understand which nullcline corresponds to which species.</a:t>
            </a:r>
          </a:p>
          <a:p>
            <a:pPr algn="l" rtl="0" fontAlgn="base">
              <a:buFont typeface="Arial" panose="020B0604020202020204" pitchFamily="34" charset="0"/>
              <a:buChar char="•"/>
            </a:pPr>
            <a:r>
              <a:rPr lang="en-US" dirty="0"/>
              <a:t>Understand niche partitioning, character displacement, and why these processes occur</a:t>
            </a:r>
            <a:br>
              <a:rPr lang="en-US" dirty="0"/>
            </a:br>
            <a:endParaRPr lang="en-US" dirty="0"/>
          </a:p>
        </p:txBody>
      </p:sp>
    </p:spTree>
    <p:extLst>
      <p:ext uri="{BB962C8B-B14F-4D97-AF65-F5344CB8AC3E}">
        <p14:creationId xmlns:p14="http://schemas.microsoft.com/office/powerpoint/2010/main" val="3424939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7396082" y="3429000"/>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2"/>
            <a:endCxn id="27" idx="2"/>
          </p:cNvCxnSpPr>
          <p:nvPr/>
        </p:nvCxnSpPr>
        <p:spPr>
          <a:xfrm rot="5400000">
            <a:off x="6360770" y="2782692"/>
            <a:ext cx="96846" cy="1277397"/>
          </a:xfrm>
          <a:prstGeom prst="curvedConnector3">
            <a:avLst>
              <a:gd name="adj1" fmla="val 624544"/>
            </a:avLst>
          </a:prstGeom>
          <a:ln w="571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7327290" y="3361299"/>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7327290" y="3361299"/>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897934" y="2829830"/>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897934" y="2829830"/>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37F4BAE3-AC44-69D6-1124-2E902DEEEABF}"/>
              </a:ext>
            </a:extLst>
          </p:cNvPr>
          <p:cNvCxnSpPr>
            <a:cxnSpLocks/>
          </p:cNvCxnSpPr>
          <p:nvPr/>
        </p:nvCxnSpPr>
        <p:spPr>
          <a:xfrm flipH="1" flipV="1">
            <a:off x="6852302" y="4225272"/>
            <a:ext cx="2642398" cy="609015"/>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75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5336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4" name="Object 13">
                            <a:extLst>
                              <a:ext uri="{FF2B5EF4-FFF2-40B4-BE49-F238E27FC236}">
                                <a16:creationId xmlns:a16="http://schemas.microsoft.com/office/drawing/2014/main" id="{C422A789-DE91-8E1D-A506-1ECF492401F6}"/>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A9DC10CA-3FD1-B264-1475-534C3A792F97}"/>
              </a:ext>
            </a:extLst>
          </p:cNvPr>
          <p:cNvSpPr txBox="1"/>
          <p:nvPr/>
        </p:nvSpPr>
        <p:spPr>
          <a:xfrm>
            <a:off x="6173598" y="4595682"/>
            <a:ext cx="5525457" cy="1877437"/>
          </a:xfrm>
          <a:prstGeom prst="rect">
            <a:avLst/>
          </a:prstGeom>
          <a:noFill/>
        </p:spPr>
        <p:txBody>
          <a:bodyPr wrap="square">
            <a:spAutoFit/>
          </a:bodyPr>
          <a:lstStyle/>
          <a:p>
            <a:pPr algn="ctr"/>
            <a:r>
              <a:rPr lang="en-US" sz="2900" dirty="0">
                <a:latin typeface="+mn-lt"/>
              </a:rPr>
              <a:t>Previously, we modeled populations of </a:t>
            </a:r>
            <a:r>
              <a:rPr lang="en-US" sz="2900" b="1" dirty="0">
                <a:solidFill>
                  <a:srgbClr val="C00000"/>
                </a:solidFill>
                <a:latin typeface="+mn-lt"/>
              </a:rPr>
              <a:t>different species</a:t>
            </a:r>
            <a:r>
              <a:rPr lang="en-US" sz="2900" dirty="0">
                <a:latin typeface="+mn-lt"/>
              </a:rPr>
              <a:t>, or of </a:t>
            </a:r>
            <a:r>
              <a:rPr lang="en-US" sz="2900" b="1" dirty="0">
                <a:solidFill>
                  <a:srgbClr val="C00000"/>
                </a:solidFill>
                <a:latin typeface="+mn-lt"/>
              </a:rPr>
              <a:t>distinct life history classes within a species</a:t>
            </a:r>
            <a:r>
              <a:rPr lang="en-US" sz="2900" dirty="0">
                <a:latin typeface="+mn-lt"/>
              </a:rPr>
              <a:t>.</a:t>
            </a:r>
          </a:p>
        </p:txBody>
      </p:sp>
    </p:spTree>
    <p:extLst>
      <p:ext uri="{BB962C8B-B14F-4D97-AF65-F5344CB8AC3E}">
        <p14:creationId xmlns:p14="http://schemas.microsoft.com/office/powerpoint/2010/main" val="3731019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p:txBody>
      </p:sp>
      <p:sp>
        <p:nvSpPr>
          <p:cNvPr id="6" name="Title 1">
            <a:extLst>
              <a:ext uri="{FF2B5EF4-FFF2-40B4-BE49-F238E27FC236}">
                <a16:creationId xmlns:a16="http://schemas.microsoft.com/office/drawing/2014/main" id="{390C763D-2949-32F2-D964-4234D6DEDA9A}"/>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14338" name="Picture 2" descr="Tapeworm cancer spreads to Colombian man">
            <a:extLst>
              <a:ext uri="{FF2B5EF4-FFF2-40B4-BE49-F238E27FC236}">
                <a16:creationId xmlns:a16="http://schemas.microsoft.com/office/drawing/2014/main" id="{457E1459-23EE-A51F-66BA-EBCBA197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16394"/>
            <a:ext cx="3142861" cy="23571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Foot Showing Hookworm | Wellcome Collection">
            <a:extLst>
              <a:ext uri="{FF2B5EF4-FFF2-40B4-BE49-F238E27FC236}">
                <a16:creationId xmlns:a16="http://schemas.microsoft.com/office/drawing/2014/main" id="{CA84813E-6C1A-F86B-F82C-F4938FC19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416" y="3501232"/>
            <a:ext cx="3390900" cy="2400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2" name="Picture 6" descr="How To Avoid Ticks — And What To Do If You Get Bitten : Shots - Health News  : NPR">
            <a:extLst>
              <a:ext uri="{FF2B5EF4-FFF2-40B4-BE49-F238E27FC236}">
                <a16:creationId xmlns:a16="http://schemas.microsoft.com/office/drawing/2014/main" id="{3E26DC99-3721-C7E8-4A40-B057E6F48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0671" y="3501232"/>
            <a:ext cx="3653202" cy="24002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07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pPr algn="ctr"/>
            <a:r>
              <a:rPr lang="en-US" sz="3600" dirty="0">
                <a:latin typeface="Calibri" panose="020F0502020204030204" pitchFamily="34" charset="0"/>
                <a:cs typeface="Calibri" panose="020F0502020204030204" pitchFamily="34" charset="0"/>
              </a:rPr>
              <a:t>Parasites and Pathogens</a:t>
            </a:r>
          </a:p>
        </p:txBody>
      </p:sp>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spTree>
    <p:extLst>
      <p:ext uri="{BB962C8B-B14F-4D97-AF65-F5344CB8AC3E}">
        <p14:creationId xmlns:p14="http://schemas.microsoft.com/office/powerpoint/2010/main" val="3381693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55795"/>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24130"/>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sp>
        <p:nvSpPr>
          <p:cNvPr id="8" name="Title 1">
            <a:extLst>
              <a:ext uri="{FF2B5EF4-FFF2-40B4-BE49-F238E27FC236}">
                <a16:creationId xmlns:a16="http://schemas.microsoft.com/office/drawing/2014/main" id="{A7038B1C-4408-0230-ADEB-DB5410680E77}"/>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Calibri" panose="020F0502020204030204" pitchFamily="34" charset="0"/>
                <a:cs typeface="Calibri" panose="020F0502020204030204" pitchFamily="34" charset="0"/>
              </a:rPr>
              <a:t>Parasites and Pathogens</a:t>
            </a:r>
            <a:endParaRPr lang="en-US" sz="3600" dirty="0">
              <a:latin typeface="Calibri" panose="020F0502020204030204" pitchFamily="34" charset="0"/>
              <a:cs typeface="Calibri" panose="020F0502020204030204" pitchFamily="34" charset="0"/>
            </a:endParaRPr>
          </a:p>
        </p:txBody>
      </p:sp>
      <p:pic>
        <p:nvPicPr>
          <p:cNvPr id="18" name="Picture 17" descr="Text&#10;&#10;Description automatically generated">
            <a:extLst>
              <a:ext uri="{FF2B5EF4-FFF2-40B4-BE49-F238E27FC236}">
                <a16:creationId xmlns:a16="http://schemas.microsoft.com/office/drawing/2014/main" id="{9B85A305-8B0D-EEAA-F7B9-94190465EB11}"/>
              </a:ext>
            </a:extLst>
          </p:cNvPr>
          <p:cNvPicPr>
            <a:picLocks noChangeAspect="1"/>
          </p:cNvPicPr>
          <p:nvPr/>
        </p:nvPicPr>
        <p:blipFill>
          <a:blip r:embed="rId3"/>
          <a:stretch>
            <a:fillRect/>
          </a:stretch>
        </p:blipFill>
        <p:spPr>
          <a:xfrm>
            <a:off x="9224864" y="2700031"/>
            <a:ext cx="2848948" cy="4001096"/>
          </a:xfrm>
          <a:prstGeom prst="rect">
            <a:avLst/>
          </a:prstGeom>
        </p:spPr>
      </p:pic>
    </p:spTree>
    <p:extLst>
      <p:ext uri="{BB962C8B-B14F-4D97-AF65-F5344CB8AC3E}">
        <p14:creationId xmlns:p14="http://schemas.microsoft.com/office/powerpoint/2010/main" val="2107636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930440"/>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98775"/>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930440"/>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621527"/>
            <a:ext cx="2848948" cy="707886"/>
          </a:xfrm>
          <a:prstGeom prst="rect">
            <a:avLst/>
          </a:prstGeom>
          <a:noFill/>
        </p:spPr>
        <p:txBody>
          <a:bodyPr wrap="square">
            <a:spAutoFit/>
          </a:bodyPr>
          <a:lstStyle/>
          <a:p>
            <a:r>
              <a:rPr lang="en-US" sz="2000" dirty="0"/>
              <a:t>Pathogen: SARS-CoV-2</a:t>
            </a:r>
          </a:p>
          <a:p>
            <a:r>
              <a:rPr lang="en-US" sz="2000" dirty="0"/>
              <a:t>Disease: COVID-19</a:t>
            </a:r>
          </a:p>
        </p:txBody>
      </p:sp>
      <p:pic>
        <p:nvPicPr>
          <p:cNvPr id="6" name="Picture 6" descr="Centers for Disease Control and Prevention">
            <a:extLst>
              <a:ext uri="{FF2B5EF4-FFF2-40B4-BE49-F238E27FC236}">
                <a16:creationId xmlns:a16="http://schemas.microsoft.com/office/drawing/2014/main" id="{2D1F9869-190C-79E3-FF8A-F2FFDE1BB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785602" y="3666933"/>
            <a:ext cx="3290596" cy="2991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F252849-41DA-A097-8A1F-55AD1EC7F3A6}"/>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2060792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93118"/>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61453"/>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893118"/>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584205"/>
            <a:ext cx="2848948" cy="707886"/>
          </a:xfrm>
          <a:prstGeom prst="rect">
            <a:avLst/>
          </a:prstGeom>
          <a:noFill/>
        </p:spPr>
        <p:txBody>
          <a:bodyPr wrap="square">
            <a:spAutoFit/>
          </a:bodyPr>
          <a:lstStyle/>
          <a:p>
            <a:r>
              <a:rPr lang="en-US" sz="2000" dirty="0"/>
              <a:t>Pathogen: SARS-CoV-2</a:t>
            </a:r>
          </a:p>
          <a:p>
            <a:r>
              <a:rPr lang="en-US" sz="2000" dirty="0"/>
              <a:t>Disease: COVID-19</a:t>
            </a:r>
          </a:p>
        </p:txBody>
      </p:sp>
      <p:cxnSp>
        <p:nvCxnSpPr>
          <p:cNvPr id="15" name="Straight Arrow Connector 14">
            <a:extLst>
              <a:ext uri="{FF2B5EF4-FFF2-40B4-BE49-F238E27FC236}">
                <a16:creationId xmlns:a16="http://schemas.microsoft.com/office/drawing/2014/main" id="{465F7076-D233-EC4E-641B-DC88C44F2FBA}"/>
              </a:ext>
            </a:extLst>
          </p:cNvPr>
          <p:cNvCxnSpPr>
            <a:cxnSpLocks/>
          </p:cNvCxnSpPr>
          <p:nvPr/>
        </p:nvCxnSpPr>
        <p:spPr>
          <a:xfrm flipH="1" flipV="1">
            <a:off x="5335450" y="3820886"/>
            <a:ext cx="312892" cy="457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C0D42C-E3B9-4850-2FAA-05814012733F}"/>
              </a:ext>
            </a:extLst>
          </p:cNvPr>
          <p:cNvSpPr txBox="1"/>
          <p:nvPr/>
        </p:nvSpPr>
        <p:spPr>
          <a:xfrm>
            <a:off x="5589088" y="4278371"/>
            <a:ext cx="4730567" cy="1015663"/>
          </a:xfrm>
          <a:prstGeom prst="rect">
            <a:avLst/>
          </a:prstGeom>
          <a:noFill/>
        </p:spPr>
        <p:txBody>
          <a:bodyPr wrap="square">
            <a:spAutoFit/>
          </a:bodyPr>
          <a:lstStyle/>
          <a:p>
            <a:r>
              <a:rPr lang="en-US" sz="2000" dirty="0"/>
              <a:t>Pathogen: </a:t>
            </a:r>
            <a:r>
              <a:rPr lang="en-US" sz="2000" i="1" dirty="0"/>
              <a:t>Plasmodium falciparum, P. vivax, P. </a:t>
            </a:r>
            <a:r>
              <a:rPr lang="en-US" sz="2000" i="1" dirty="0" err="1"/>
              <a:t>malariae</a:t>
            </a:r>
            <a:r>
              <a:rPr lang="en-US" sz="2000" i="1" dirty="0"/>
              <a:t>, P. </a:t>
            </a:r>
            <a:r>
              <a:rPr lang="en-US" sz="2000" i="1" dirty="0" err="1"/>
              <a:t>ovale</a:t>
            </a:r>
            <a:r>
              <a:rPr lang="en-US" sz="2000" i="1" dirty="0"/>
              <a:t>, P. </a:t>
            </a:r>
            <a:r>
              <a:rPr lang="en-US" sz="2000" i="1" dirty="0" err="1"/>
              <a:t>knowlesi</a:t>
            </a:r>
            <a:endParaRPr lang="en-US" sz="2000" i="1" dirty="0"/>
          </a:p>
          <a:p>
            <a:r>
              <a:rPr lang="en-US" sz="2000" dirty="0"/>
              <a:t>Disease: malaria</a:t>
            </a:r>
          </a:p>
        </p:txBody>
      </p:sp>
      <p:pic>
        <p:nvPicPr>
          <p:cNvPr id="17410" name="Picture 2">
            <a:extLst>
              <a:ext uri="{FF2B5EF4-FFF2-40B4-BE49-F238E27FC236}">
                <a16:creationId xmlns:a16="http://schemas.microsoft.com/office/drawing/2014/main" id="{C32F6498-FE9D-606A-5B73-3CB3EE98A4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88" t="10068" b="17222"/>
          <a:stretch/>
        </p:blipFill>
        <p:spPr bwMode="auto">
          <a:xfrm>
            <a:off x="9180425" y="4584205"/>
            <a:ext cx="2868503" cy="21721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3409803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a:p>
            <a:r>
              <a:rPr lang="en-US" dirty="0"/>
              <a:t>Host: the organism </a:t>
            </a:r>
            <a:r>
              <a:rPr lang="en-US" i="1" u="sng" dirty="0"/>
              <a:t>on/in which</a:t>
            </a:r>
            <a:r>
              <a:rPr lang="en-US" dirty="0"/>
              <a:t> the parasite/pathogen lives</a:t>
            </a:r>
            <a:endParaRPr lang="en-US" u="sng" dirty="0"/>
          </a:p>
          <a:p>
            <a:pPr lvl="1"/>
            <a:r>
              <a:rPr lang="en-US" dirty="0"/>
              <a:t>Ex: </a:t>
            </a:r>
            <a:r>
              <a:rPr lang="en-US" dirty="0" err="1"/>
              <a:t>Soay</a:t>
            </a:r>
            <a:r>
              <a:rPr lang="en-US" dirty="0"/>
              <a:t> sheep, grapes</a:t>
            </a:r>
          </a:p>
          <a:p>
            <a:pPr lvl="1"/>
            <a:endParaRPr lang="en-US" dirty="0"/>
          </a:p>
        </p:txBody>
      </p:sp>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6" name="Picture 5">
            <a:extLst>
              <a:ext uri="{FF2B5EF4-FFF2-40B4-BE49-F238E27FC236}">
                <a16:creationId xmlns:a16="http://schemas.microsoft.com/office/drawing/2014/main" id="{8AD5B43D-E673-4F30-B5F7-EAA867A80D7B}"/>
              </a:ext>
            </a:extLst>
          </p:cNvPr>
          <p:cNvPicPr>
            <a:picLocks noChangeAspect="1"/>
          </p:cNvPicPr>
          <p:nvPr/>
        </p:nvPicPr>
        <p:blipFill>
          <a:blip r:embed="rId3"/>
          <a:stretch>
            <a:fillRect/>
          </a:stretch>
        </p:blipFill>
        <p:spPr>
          <a:xfrm>
            <a:off x="9145239" y="4303346"/>
            <a:ext cx="3046761" cy="2458182"/>
          </a:xfrm>
          <a:prstGeom prst="rect">
            <a:avLst/>
          </a:prstGeom>
          <a:ln>
            <a:noFill/>
          </a:ln>
          <a:effectLst>
            <a:softEdge rad="112500"/>
          </a:effectLst>
        </p:spPr>
      </p:pic>
      <p:pic>
        <p:nvPicPr>
          <p:cNvPr id="1026" name="Picture 2" descr="undefined">
            <a:extLst>
              <a:ext uri="{FF2B5EF4-FFF2-40B4-BE49-F238E27FC236}">
                <a16:creationId xmlns:a16="http://schemas.microsoft.com/office/drawing/2014/main" id="{A247EFD4-531C-A785-CDC7-A89E81BD6A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551"/>
          <a:stretch/>
        </p:blipFill>
        <p:spPr bwMode="auto">
          <a:xfrm>
            <a:off x="6462899" y="4303346"/>
            <a:ext cx="2682340" cy="25546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123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normAutofit lnSpcReduction="10000"/>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a:p>
            <a:r>
              <a:rPr lang="en-US" dirty="0"/>
              <a:t>Host: the organism </a:t>
            </a:r>
            <a:r>
              <a:rPr lang="en-US" i="1" u="sng" dirty="0"/>
              <a:t>on/in which</a:t>
            </a:r>
            <a:r>
              <a:rPr lang="en-US" dirty="0"/>
              <a:t> the parasite/pathogen lives</a:t>
            </a:r>
            <a:endParaRPr lang="en-US" u="sng" dirty="0"/>
          </a:p>
          <a:p>
            <a:pPr lvl="1"/>
            <a:r>
              <a:rPr lang="en-US" dirty="0"/>
              <a:t>Ex: </a:t>
            </a:r>
            <a:r>
              <a:rPr lang="en-US" dirty="0" err="1"/>
              <a:t>Soay</a:t>
            </a:r>
            <a:r>
              <a:rPr lang="en-US" dirty="0"/>
              <a:t> sheep, grapes</a:t>
            </a:r>
          </a:p>
          <a:p>
            <a:r>
              <a:rPr lang="en-US" dirty="0"/>
              <a:t>Vector: </a:t>
            </a:r>
            <a:r>
              <a:rPr lang="en-US" dirty="0">
                <a:latin typeface="Calibri" panose="020F0502020204030204" pitchFamily="34" charset="0"/>
                <a:cs typeface="Calibri" panose="020F0502020204030204" pitchFamily="34" charset="0"/>
              </a:rPr>
              <a:t>an arthropod agent that carries and transmits a pathogen or parasite from host to host</a:t>
            </a:r>
          </a:p>
          <a:p>
            <a:pPr lvl="1"/>
            <a:r>
              <a:rPr lang="en-US" dirty="0">
                <a:latin typeface="Calibri" panose="020F0502020204030204" pitchFamily="34" charset="0"/>
                <a:cs typeface="Calibri" panose="020F0502020204030204" pitchFamily="34" charset="0"/>
              </a:rPr>
              <a:t>Ex: mosquitoes, ticks, fleas</a:t>
            </a:r>
            <a:endParaRPr lang="en-US" dirty="0"/>
          </a:p>
          <a:p>
            <a:pPr lvl="1"/>
            <a:endParaRPr lang="en-US" dirty="0"/>
          </a:p>
        </p:txBody>
      </p:sp>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2" name="Picture 2" descr="NCEZID: Vector-borne Diseases (spread by bites from mosquitoes, ticks, or  fleas) | What We Do | NCEZID | CDC">
            <a:extLst>
              <a:ext uri="{FF2B5EF4-FFF2-40B4-BE49-F238E27FC236}">
                <a16:creationId xmlns:a16="http://schemas.microsoft.com/office/drawing/2014/main" id="{7F92D1EF-5762-607C-FCD5-B2B9B9B27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332" y="5113069"/>
            <a:ext cx="5727314" cy="174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663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133350" y="1015394"/>
            <a:ext cx="5483952"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Often 10-25 large mammalian herbivores coexisting in the same African savanna!</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pic>
        <p:nvPicPr>
          <p:cNvPr id="105474" name="Picture 2">
            <a:extLst>
              <a:ext uri="{FF2B5EF4-FFF2-40B4-BE49-F238E27FC236}">
                <a16:creationId xmlns:a16="http://schemas.microsoft.com/office/drawing/2014/main" id="{4A4083B0-CA1C-6397-8052-FB86171527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78"/>
          <a:stretch/>
        </p:blipFill>
        <p:spPr bwMode="auto">
          <a:xfrm>
            <a:off x="831988" y="1981758"/>
            <a:ext cx="3397112" cy="47404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106252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pic>
        <p:nvPicPr>
          <p:cNvPr id="5" name="Picture 2">
            <a:extLst>
              <a:ext uri="{FF2B5EF4-FFF2-40B4-BE49-F238E27FC236}">
                <a16:creationId xmlns:a16="http://schemas.microsoft.com/office/drawing/2014/main" id="{2A26EFFE-56D5-F5F8-8388-7CFB7D566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8" y="1596383"/>
            <a:ext cx="4831830" cy="36652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12920DB-6CC2-9502-B098-094C7E04A6A8}"/>
              </a:ext>
            </a:extLst>
          </p:cNvPr>
          <p:cNvSpPr txBox="1">
            <a:spLocks/>
          </p:cNvSpPr>
          <p:nvPr/>
        </p:nvSpPr>
        <p:spPr>
          <a:xfrm>
            <a:off x="1354285" y="3979340"/>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7" name="Picture 4" descr="St Kilda Soay sheep study reaches 30th anniversary - BBC News">
            <a:extLst>
              <a:ext uri="{FF2B5EF4-FFF2-40B4-BE49-F238E27FC236}">
                <a16:creationId xmlns:a16="http://schemas.microsoft.com/office/drawing/2014/main" id="{31CD2F81-7450-9DBB-27E0-AF567BEAD1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00" t="18896" b="-1400"/>
          <a:stretch/>
        </p:blipFill>
        <p:spPr bwMode="auto">
          <a:xfrm>
            <a:off x="951700" y="4994063"/>
            <a:ext cx="3408164" cy="17953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B23D5A1-CC55-F665-AC9E-2E192D8DFFF7}"/>
              </a:ext>
            </a:extLst>
          </p:cNvPr>
          <p:cNvSpPr txBox="1"/>
          <p:nvPr/>
        </p:nvSpPr>
        <p:spPr>
          <a:xfrm>
            <a:off x="342900" y="243478"/>
            <a:ext cx="4654769" cy="156966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We already know that parasites can play a role in regulating populations!</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641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2637817" y="5738039"/>
            <a:ext cx="9020783" cy="1446550"/>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pic>
        <p:nvPicPr>
          <p:cNvPr id="1026" name="Picture 2" descr="Picture T tunuis">
            <a:extLst>
              <a:ext uri="{FF2B5EF4-FFF2-40B4-BE49-F238E27FC236}">
                <a16:creationId xmlns:a16="http://schemas.microsoft.com/office/drawing/2014/main" id="{088E8F09-7894-B917-36D4-9CA8AB10B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59" y="1887172"/>
            <a:ext cx="4935560" cy="32410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Red grouse | The Wildlife Trusts">
            <a:extLst>
              <a:ext uri="{FF2B5EF4-FFF2-40B4-BE49-F238E27FC236}">
                <a16:creationId xmlns:a16="http://schemas.microsoft.com/office/drawing/2014/main" id="{18A2FD75-FED3-88BC-B632-70B9A1D82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679" y="1887172"/>
            <a:ext cx="4935560" cy="32843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228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5211E2A5-5A83-DDE4-ABDF-6C00F33CD09A}"/>
                  </a:ext>
                </a:extLst>
              </p:cNvPr>
              <p:cNvGraphicFramePr>
                <a:graphicFrameLocks noGrp="1"/>
              </p:cNvGraphicFramePr>
              <p:nvPr>
                <p:ph idx="1"/>
                <p:extLst>
                  <p:ext uri="{D42A27DB-BD31-4B8C-83A1-F6EECF244321}">
                    <p14:modId xmlns:p14="http://schemas.microsoft.com/office/powerpoint/2010/main" val="2192882726"/>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5211E2A5-5A83-DDE4-ABDF-6C00F33CD09A}"/>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4060877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019813" y="6012691"/>
            <a:ext cx="9020783" cy="769441"/>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B70EB0FC-E16A-2DCF-06DC-7EC806F9333D}"/>
              </a:ext>
            </a:extLst>
          </p:cNvPr>
          <p:cNvGrpSpPr/>
          <p:nvPr/>
        </p:nvGrpSpPr>
        <p:grpSpPr>
          <a:xfrm>
            <a:off x="431800" y="1333055"/>
            <a:ext cx="3975100" cy="3162300"/>
            <a:chOff x="7681608" y="1948217"/>
            <a:chExt cx="3975100" cy="3162300"/>
          </a:xfrm>
        </p:grpSpPr>
        <p:pic>
          <p:nvPicPr>
            <p:cNvPr id="4" name="Picture 3" descr="A picture containing text&#10;&#10;Description automatically generated">
              <a:extLst>
                <a:ext uri="{FF2B5EF4-FFF2-40B4-BE49-F238E27FC236}">
                  <a16:creationId xmlns:a16="http://schemas.microsoft.com/office/drawing/2014/main" id="{B2177046-3F88-4F56-DEA4-83916F962EDF}"/>
                </a:ext>
              </a:extLst>
            </p:cNvPr>
            <p:cNvPicPr>
              <a:picLocks noChangeAspect="1"/>
            </p:cNvPicPr>
            <p:nvPr/>
          </p:nvPicPr>
          <p:blipFill>
            <a:blip r:embed="rId3"/>
            <a:stretch>
              <a:fillRect/>
            </a:stretch>
          </p:blipFill>
          <p:spPr>
            <a:xfrm>
              <a:off x="7681608" y="2310167"/>
              <a:ext cx="431800" cy="2438400"/>
            </a:xfrm>
            <a:prstGeom prst="rect">
              <a:avLst/>
            </a:prstGeom>
          </p:spPr>
        </p:pic>
        <p:pic>
          <p:nvPicPr>
            <p:cNvPr id="11" name="Picture 10" descr="Chart, scatter chart&#10;&#10;Description automatically generated">
              <a:extLst>
                <a:ext uri="{FF2B5EF4-FFF2-40B4-BE49-F238E27FC236}">
                  <a16:creationId xmlns:a16="http://schemas.microsoft.com/office/drawing/2014/main" id="{8A6A0455-7DBA-06D7-56D1-11B18D0BC04A}"/>
                </a:ext>
              </a:extLst>
            </p:cNvPr>
            <p:cNvPicPr>
              <a:picLocks noChangeAspect="1"/>
            </p:cNvPicPr>
            <p:nvPr/>
          </p:nvPicPr>
          <p:blipFill rotWithShape="1">
            <a:blip r:embed="rId4"/>
            <a:srcRect l="8908"/>
            <a:stretch/>
          </p:blipFill>
          <p:spPr>
            <a:xfrm>
              <a:off x="8001000" y="1948217"/>
              <a:ext cx="3655708" cy="3162300"/>
            </a:xfrm>
            <a:prstGeom prst="rect">
              <a:avLst/>
            </a:prstGeom>
          </p:spPr>
        </p:pic>
      </p:grpSp>
      <p:grpSp>
        <p:nvGrpSpPr>
          <p:cNvPr id="19" name="Group 18">
            <a:extLst>
              <a:ext uri="{FF2B5EF4-FFF2-40B4-BE49-F238E27FC236}">
                <a16:creationId xmlns:a16="http://schemas.microsoft.com/office/drawing/2014/main" id="{54E4BD95-C295-02B0-295F-73B61FEADF4F}"/>
              </a:ext>
            </a:extLst>
          </p:cNvPr>
          <p:cNvGrpSpPr/>
          <p:nvPr/>
        </p:nvGrpSpPr>
        <p:grpSpPr>
          <a:xfrm>
            <a:off x="51746" y="3458894"/>
            <a:ext cx="6768154" cy="3399106"/>
            <a:chOff x="51746" y="3458894"/>
            <a:chExt cx="6768154" cy="3399106"/>
          </a:xfrm>
        </p:grpSpPr>
        <p:pic>
          <p:nvPicPr>
            <p:cNvPr id="16" name="Picture 15" descr="Text&#10;&#10;Description automatically generated">
              <a:extLst>
                <a:ext uri="{FF2B5EF4-FFF2-40B4-BE49-F238E27FC236}">
                  <a16:creationId xmlns:a16="http://schemas.microsoft.com/office/drawing/2014/main" id="{2AF2CD5E-1D5F-D9A8-B9C1-8C5789DAD815}"/>
                </a:ext>
              </a:extLst>
            </p:cNvPr>
            <p:cNvPicPr>
              <a:picLocks noChangeAspect="1"/>
            </p:cNvPicPr>
            <p:nvPr/>
          </p:nvPicPr>
          <p:blipFill>
            <a:blip r:embed="rId5"/>
            <a:stretch>
              <a:fillRect/>
            </a:stretch>
          </p:blipFill>
          <p:spPr>
            <a:xfrm>
              <a:off x="431800" y="4702989"/>
              <a:ext cx="6388100" cy="2070100"/>
            </a:xfrm>
            <a:prstGeom prst="rect">
              <a:avLst/>
            </a:prstGeom>
          </p:spPr>
        </p:pic>
        <p:pic>
          <p:nvPicPr>
            <p:cNvPr id="18" name="Picture 17" descr="A picture containing letter&#10;&#10;Description automatically generated">
              <a:extLst>
                <a:ext uri="{FF2B5EF4-FFF2-40B4-BE49-F238E27FC236}">
                  <a16:creationId xmlns:a16="http://schemas.microsoft.com/office/drawing/2014/main" id="{EDF7B5AA-DE45-EF27-082A-A8C33BED2A88}"/>
                </a:ext>
              </a:extLst>
            </p:cNvPr>
            <p:cNvPicPr>
              <a:picLocks noChangeAspect="1"/>
            </p:cNvPicPr>
            <p:nvPr/>
          </p:nvPicPr>
          <p:blipFill>
            <a:blip r:embed="rId6"/>
            <a:stretch>
              <a:fillRect/>
            </a:stretch>
          </p:blipFill>
          <p:spPr>
            <a:xfrm>
              <a:off x="51746" y="3458894"/>
              <a:ext cx="535292" cy="3399106"/>
            </a:xfrm>
            <a:prstGeom prst="rect">
              <a:avLst/>
            </a:prstGeom>
          </p:spPr>
        </p:pic>
      </p:grpSp>
      <p:sp>
        <p:nvSpPr>
          <p:cNvPr id="20" name="Title 1">
            <a:extLst>
              <a:ext uri="{FF2B5EF4-FFF2-40B4-BE49-F238E27FC236}">
                <a16:creationId xmlns:a16="http://schemas.microsoft.com/office/drawing/2014/main" id="{FC3085E2-1EB9-0070-C307-421160A5BEA6}"/>
              </a:ext>
            </a:extLst>
          </p:cNvPr>
          <p:cNvSpPr txBox="1">
            <a:spLocks/>
          </p:cNvSpPr>
          <p:nvPr/>
        </p:nvSpPr>
        <p:spPr>
          <a:xfrm>
            <a:off x="7458888" y="3075267"/>
            <a:ext cx="4301312"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Higher burden of the intestinal strongyle worm, </a:t>
            </a:r>
            <a:r>
              <a:rPr lang="en-US" sz="2900" i="1" dirty="0" err="1">
                <a:latin typeface="+mn-lt"/>
              </a:rPr>
              <a:t>Trichostrongylus</a:t>
            </a:r>
            <a:r>
              <a:rPr lang="en-US" sz="2900" i="1" dirty="0">
                <a:latin typeface="+mn-lt"/>
              </a:rPr>
              <a:t> tenuis, </a:t>
            </a:r>
            <a:r>
              <a:rPr lang="en-US" sz="2900" dirty="0">
                <a:latin typeface="+mn-lt"/>
              </a:rPr>
              <a:t>both reduces breeding success and increases mortality in red grouse. </a:t>
            </a:r>
          </a:p>
          <a:p>
            <a:pPr algn="ctr"/>
            <a:endParaRPr lang="en-US" sz="2900" dirty="0">
              <a:latin typeface="+mn-lt"/>
            </a:endParaRPr>
          </a:p>
        </p:txBody>
      </p:sp>
      <p:sp>
        <p:nvSpPr>
          <p:cNvPr id="22" name="Left Brace 21">
            <a:extLst>
              <a:ext uri="{FF2B5EF4-FFF2-40B4-BE49-F238E27FC236}">
                <a16:creationId xmlns:a16="http://schemas.microsoft.com/office/drawing/2014/main" id="{798C5C5B-7A47-FF7C-D1AE-1FA2A7FF0AFA}"/>
              </a:ext>
            </a:extLst>
          </p:cNvPr>
          <p:cNvSpPr/>
          <p:nvPr/>
        </p:nvSpPr>
        <p:spPr>
          <a:xfrm rot="10800000">
            <a:off x="6883874" y="1850158"/>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6819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53168" y="6399078"/>
            <a:ext cx="9020783" cy="430887"/>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Worms were hypothesized to be responsible for the observed population cycles in ‘bag data’ from northern England.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2226294" y="1633420"/>
            <a:ext cx="7327889" cy="4115643"/>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b="68521"/>
            <a:stretch/>
          </p:blipFill>
          <p:spPr>
            <a:xfrm>
              <a:off x="6631920" y="1364018"/>
              <a:ext cx="4064000"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sp>
        <p:nvSpPr>
          <p:cNvPr id="9" name="Rectangle 8">
            <a:extLst>
              <a:ext uri="{FF2B5EF4-FFF2-40B4-BE49-F238E27FC236}">
                <a16:creationId xmlns:a16="http://schemas.microsoft.com/office/drawing/2014/main" id="{35ABC708-0BDB-353F-5EC2-A9D294541B2D}"/>
              </a:ext>
            </a:extLst>
          </p:cNvPr>
          <p:cNvSpPr/>
          <p:nvPr/>
        </p:nvSpPr>
        <p:spPr>
          <a:xfrm>
            <a:off x="3685562" y="1869698"/>
            <a:ext cx="711594" cy="59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498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23943"/>
            <a:ext cx="9020783" cy="769441"/>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038531" y="680107"/>
            <a:ext cx="6061268"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Deworming eliminated population cycles to prove this effect!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76232" y="0"/>
            <a:ext cx="4506881" cy="2426186"/>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r="5728" b="68521"/>
            <a:stretch/>
          </p:blipFill>
          <p:spPr>
            <a:xfrm>
              <a:off x="6631920" y="1364018"/>
              <a:ext cx="3831189"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grpSp>
        <p:nvGrpSpPr>
          <p:cNvPr id="4" name="Group 3">
            <a:extLst>
              <a:ext uri="{FF2B5EF4-FFF2-40B4-BE49-F238E27FC236}">
                <a16:creationId xmlns:a16="http://schemas.microsoft.com/office/drawing/2014/main" id="{AE44D64A-52EE-9CDC-E902-B5113B3718E7}"/>
              </a:ext>
            </a:extLst>
          </p:cNvPr>
          <p:cNvGrpSpPr/>
          <p:nvPr/>
        </p:nvGrpSpPr>
        <p:grpSpPr>
          <a:xfrm>
            <a:off x="337310" y="2535985"/>
            <a:ext cx="6061267" cy="3924997"/>
            <a:chOff x="7553967" y="739636"/>
            <a:chExt cx="4064000" cy="2378270"/>
          </a:xfrm>
        </p:grpSpPr>
        <p:pic>
          <p:nvPicPr>
            <p:cNvPr id="11" name="Picture 10" descr="Engineering drawing&#10;&#10;Description automatically generated with medium confidence">
              <a:extLst>
                <a:ext uri="{FF2B5EF4-FFF2-40B4-BE49-F238E27FC236}">
                  <a16:creationId xmlns:a16="http://schemas.microsoft.com/office/drawing/2014/main" id="{E25DF0D3-5FD5-26DE-D6A8-F29964110DE4}"/>
                </a:ext>
              </a:extLst>
            </p:cNvPr>
            <p:cNvPicPr>
              <a:picLocks noChangeAspect="1"/>
            </p:cNvPicPr>
            <p:nvPr/>
          </p:nvPicPr>
          <p:blipFill rotWithShape="1">
            <a:blip r:embed="rId3"/>
            <a:srcRect l="6130" t="31695" b="36826"/>
            <a:stretch/>
          </p:blipFill>
          <p:spPr>
            <a:xfrm>
              <a:off x="7755056" y="739636"/>
              <a:ext cx="3814895" cy="2094876"/>
            </a:xfrm>
            <a:prstGeom prst="rect">
              <a:avLst/>
            </a:prstGeom>
          </p:spPr>
        </p:pic>
        <p:pic>
          <p:nvPicPr>
            <p:cNvPr id="14" name="Picture 13" descr="Engineering drawing&#10;&#10;Description automatically generated with medium confidence">
              <a:extLst>
                <a:ext uri="{FF2B5EF4-FFF2-40B4-BE49-F238E27FC236}">
                  <a16:creationId xmlns:a16="http://schemas.microsoft.com/office/drawing/2014/main" id="{37F4CBA3-A442-D2D4-4B3E-ADAF16A09EC9}"/>
                </a:ext>
              </a:extLst>
            </p:cNvPr>
            <p:cNvPicPr>
              <a:picLocks noChangeAspect="1"/>
            </p:cNvPicPr>
            <p:nvPr/>
          </p:nvPicPr>
          <p:blipFill rotWithShape="1">
            <a:blip r:embed="rId3"/>
            <a:srcRect t="95887" b="-113"/>
            <a:stretch/>
          </p:blipFill>
          <p:spPr>
            <a:xfrm>
              <a:off x="7553967" y="2836703"/>
              <a:ext cx="4064000" cy="281203"/>
            </a:xfrm>
            <a:prstGeom prst="rect">
              <a:avLst/>
            </a:prstGeom>
          </p:spPr>
        </p:pic>
      </p:grpSp>
      <p:pic>
        <p:nvPicPr>
          <p:cNvPr id="16" name="Picture 15" descr="Engineering drawing&#10;&#10;Description automatically generated with medium confidence">
            <a:extLst>
              <a:ext uri="{FF2B5EF4-FFF2-40B4-BE49-F238E27FC236}">
                <a16:creationId xmlns:a16="http://schemas.microsoft.com/office/drawing/2014/main" id="{6FC16BCA-E08A-84F1-94E8-02EED9803C8D}"/>
              </a:ext>
            </a:extLst>
          </p:cNvPr>
          <p:cNvPicPr>
            <a:picLocks noChangeAspect="1"/>
          </p:cNvPicPr>
          <p:nvPr/>
        </p:nvPicPr>
        <p:blipFill rotWithShape="1">
          <a:blip r:embed="rId3"/>
          <a:srcRect l="6130" t="63208" b="-852"/>
          <a:stretch/>
        </p:blipFill>
        <p:spPr>
          <a:xfrm>
            <a:off x="6326963" y="2698633"/>
            <a:ext cx="5509595" cy="3762349"/>
          </a:xfrm>
          <a:prstGeom prst="rect">
            <a:avLst/>
          </a:prstGeom>
        </p:spPr>
      </p:pic>
      <p:pic>
        <p:nvPicPr>
          <p:cNvPr id="18" name="Picture 17" descr="Engineering drawing&#10;&#10;Description automatically generated with medium confidence">
            <a:extLst>
              <a:ext uri="{FF2B5EF4-FFF2-40B4-BE49-F238E27FC236}">
                <a16:creationId xmlns:a16="http://schemas.microsoft.com/office/drawing/2014/main" id="{E51D4F9B-55AA-3BE4-8577-9C9D4A072461}"/>
              </a:ext>
            </a:extLst>
          </p:cNvPr>
          <p:cNvPicPr>
            <a:picLocks noChangeAspect="1"/>
          </p:cNvPicPr>
          <p:nvPr/>
        </p:nvPicPr>
        <p:blipFill rotWithShape="1">
          <a:blip r:embed="rId3"/>
          <a:srcRect l="-984" t="41985" r="91273" b="36534"/>
          <a:stretch/>
        </p:blipFill>
        <p:spPr>
          <a:xfrm>
            <a:off x="298363" y="3548265"/>
            <a:ext cx="522731" cy="1743437"/>
          </a:xfrm>
          <a:prstGeom prst="rect">
            <a:avLst/>
          </a:prstGeom>
        </p:spPr>
      </p:pic>
    </p:spTree>
    <p:extLst>
      <p:ext uri="{BB962C8B-B14F-4D97-AF65-F5344CB8AC3E}">
        <p14:creationId xmlns:p14="http://schemas.microsoft.com/office/powerpoint/2010/main" val="3513227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6" name="Content Placeholder 5">
            <a:extLst>
              <a:ext uri="{FF2B5EF4-FFF2-40B4-BE49-F238E27FC236}">
                <a16:creationId xmlns:a16="http://schemas.microsoft.com/office/drawing/2014/main" id="{16DDB633-CF3E-D3D4-B446-AAD318A91C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88110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Tree>
    <p:extLst>
      <p:ext uri="{BB962C8B-B14F-4D97-AF65-F5344CB8AC3E}">
        <p14:creationId xmlns:p14="http://schemas.microsoft.com/office/powerpoint/2010/main" val="2511466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pic>
        <p:nvPicPr>
          <p:cNvPr id="4" name="Picture 3">
            <a:extLst>
              <a:ext uri="{FF2B5EF4-FFF2-40B4-BE49-F238E27FC236}">
                <a16:creationId xmlns:a16="http://schemas.microsoft.com/office/drawing/2014/main" id="{2F031C45-8660-CE45-363A-DA04BD828225}"/>
              </a:ext>
            </a:extLst>
          </p:cNvPr>
          <p:cNvPicPr>
            <a:picLocks noChangeAspect="1"/>
          </p:cNvPicPr>
          <p:nvPr/>
        </p:nvPicPr>
        <p:blipFill>
          <a:blip r:embed="rId3"/>
          <a:stretch>
            <a:fillRect/>
          </a:stretch>
        </p:blipFill>
        <p:spPr>
          <a:xfrm>
            <a:off x="7171202" y="1767579"/>
            <a:ext cx="4660014" cy="4824838"/>
          </a:xfrm>
          <a:prstGeom prst="rect">
            <a:avLst/>
          </a:prstGeom>
        </p:spPr>
      </p:pic>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endParaRPr lang="en-US" sz="2600" dirty="0"/>
          </a:p>
          <a:p>
            <a:pPr>
              <a:buFontTx/>
              <a:buChar char="-"/>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spTree>
    <p:extLst>
      <p:ext uri="{BB962C8B-B14F-4D97-AF65-F5344CB8AC3E}">
        <p14:creationId xmlns:p14="http://schemas.microsoft.com/office/powerpoint/2010/main" val="2146967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 Popularized by Florence </a:t>
            </a:r>
            <a:r>
              <a:rPr lang="en-US" sz="2600" dirty="0" err="1"/>
              <a:t>Nightengale</a:t>
            </a:r>
            <a:endParaRPr lang="en-US" sz="2600" dirty="0"/>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6" name="Picture 5">
            <a:extLst>
              <a:ext uri="{FF2B5EF4-FFF2-40B4-BE49-F238E27FC236}">
                <a16:creationId xmlns:a16="http://schemas.microsoft.com/office/drawing/2014/main" id="{13E20D61-3298-5BB7-1608-CF7B7E46BEC2}"/>
              </a:ext>
            </a:extLst>
          </p:cNvPr>
          <p:cNvPicPr>
            <a:picLocks noChangeAspect="1"/>
          </p:cNvPicPr>
          <p:nvPr/>
        </p:nvPicPr>
        <p:blipFill>
          <a:blip r:embed="rId3"/>
          <a:stretch>
            <a:fillRect/>
          </a:stretch>
        </p:blipFill>
        <p:spPr>
          <a:xfrm>
            <a:off x="7338621" y="3260945"/>
            <a:ext cx="4325176" cy="3247293"/>
          </a:xfrm>
          <a:prstGeom prst="rect">
            <a:avLst/>
          </a:prstGeom>
        </p:spPr>
      </p:pic>
    </p:spTree>
    <p:extLst>
      <p:ext uri="{BB962C8B-B14F-4D97-AF65-F5344CB8AC3E}">
        <p14:creationId xmlns:p14="http://schemas.microsoft.com/office/powerpoint/2010/main" val="343141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591301" y="2010986"/>
            <a:ext cx="456805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Dietary overlap is higher in similar-sized mammals</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A2F81913-A977-5F34-1CD9-EE68B6F27F1F}"/>
              </a:ext>
            </a:extLst>
          </p:cNvPr>
          <p:cNvPicPr>
            <a:picLocks noChangeAspect="1"/>
          </p:cNvPicPr>
          <p:nvPr/>
        </p:nvPicPr>
        <p:blipFill>
          <a:blip r:embed="rId4"/>
          <a:stretch>
            <a:fillRect/>
          </a:stretch>
        </p:blipFill>
        <p:spPr>
          <a:xfrm>
            <a:off x="38192" y="2841983"/>
            <a:ext cx="5674269" cy="3111405"/>
          </a:xfrm>
          <a:prstGeom prst="rect">
            <a:avLst/>
          </a:prstGeom>
        </p:spPr>
      </p:pic>
    </p:spTree>
    <p:extLst>
      <p:ext uri="{BB962C8B-B14F-4D97-AF65-F5344CB8AC3E}">
        <p14:creationId xmlns:p14="http://schemas.microsoft.com/office/powerpoint/2010/main" val="2375916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18434" name="Picture 2">
            <a:extLst>
              <a:ext uri="{FF2B5EF4-FFF2-40B4-BE49-F238E27FC236}">
                <a16:creationId xmlns:a16="http://schemas.microsoft.com/office/drawing/2014/main" id="{B123F0BC-F56B-7C5D-7A5B-4C61C7C13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67"/>
          <a:stretch/>
        </p:blipFill>
        <p:spPr bwMode="auto">
          <a:xfrm>
            <a:off x="7856376" y="1570340"/>
            <a:ext cx="3974840" cy="528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851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r>
              <a:rPr lang="en-US" sz="2600" b="1" u="sng" dirty="0"/>
              <a:t>Classic epidemiology</a:t>
            </a:r>
          </a:p>
          <a:p>
            <a:pPr lvl="2"/>
            <a:r>
              <a:rPr lang="en-US" sz="2200" dirty="0"/>
              <a:t>Risk factors for disease = John Snow (1854)</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4" name="Content Placeholder 3">
            <a:extLst>
              <a:ext uri="{FF2B5EF4-FFF2-40B4-BE49-F238E27FC236}">
                <a16:creationId xmlns:a16="http://schemas.microsoft.com/office/drawing/2014/main" id="{1ED17F74-2A00-F077-F3B8-282651D23F77}"/>
              </a:ext>
            </a:extLst>
          </p:cNvPr>
          <p:cNvPicPr>
            <a:picLocks noChangeAspect="1"/>
          </p:cNvPicPr>
          <p:nvPr/>
        </p:nvPicPr>
        <p:blipFill>
          <a:blip r:embed="rId3"/>
          <a:srcRect l="-40591" r="-40591"/>
          <a:stretch>
            <a:fillRect/>
          </a:stretch>
        </p:blipFill>
        <p:spPr>
          <a:xfrm>
            <a:off x="5685122" y="2120054"/>
            <a:ext cx="7632174" cy="4197402"/>
          </a:xfrm>
          <a:prstGeom prst="rect">
            <a:avLst/>
          </a:prstGeom>
        </p:spPr>
      </p:pic>
    </p:spTree>
    <p:extLst>
      <p:ext uri="{BB962C8B-B14F-4D97-AF65-F5344CB8AC3E}">
        <p14:creationId xmlns:p14="http://schemas.microsoft.com/office/powerpoint/2010/main" val="7547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865A356-C859-1C80-F554-18B4F94A33B3}"/>
              </a:ext>
            </a:extLst>
          </p:cNvPr>
          <p:cNvSpPr txBox="1">
            <a:spLocks/>
          </p:cNvSpPr>
          <p:nvPr/>
        </p:nvSpPr>
        <p:spPr>
          <a:xfrm>
            <a:off x="0" y="911845"/>
            <a:ext cx="6911501" cy="60920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1550" lvl="1" indent="-514350">
              <a:buFont typeface="Arial" panose="020B0604020202020204" pitchFamily="34" charset="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Font typeface="Arial" panose="020B0604020202020204" pitchFamily="34" charset="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Nightengale</a:t>
            </a:r>
          </a:p>
          <a:p>
            <a:pPr marL="971550" lvl="1" indent="-514350">
              <a:buFont typeface="Arial" panose="020B0604020202020204" pitchFamily="34" charset="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Font typeface="Arial" panose="020B0604020202020204" pitchFamily="34" charset="0"/>
              <a:buAutoNum type="arabicPeriod"/>
            </a:pPr>
            <a:r>
              <a:rPr lang="en-US" sz="2600" b="1" u="sng" dirty="0"/>
              <a:t>Classic epidemiology</a:t>
            </a:r>
          </a:p>
          <a:p>
            <a:pPr lvl="2"/>
            <a:r>
              <a:rPr lang="en-US" sz="2200" dirty="0"/>
              <a:t>Risk factors for disease = understand </a:t>
            </a:r>
            <a:r>
              <a:rPr lang="en-US" sz="2200" b="1" i="1" dirty="0">
                <a:solidFill>
                  <a:srgbClr val="C00000"/>
                </a:solidFill>
              </a:rPr>
              <a:t>patterns</a:t>
            </a:r>
            <a:endParaRPr lang="en-US" b="1" i="1" dirty="0">
              <a:solidFill>
                <a:srgbClr val="C00000"/>
              </a:solidFill>
            </a:endParaRPr>
          </a:p>
          <a:p>
            <a:pPr marL="971550" lvl="1" indent="-514350">
              <a:buFont typeface="Arial" panose="020B0604020202020204" pitchFamily="34" charset="0"/>
              <a:buAutoNum type="arabicPeriod"/>
            </a:pPr>
            <a:r>
              <a:rPr lang="en-US" sz="2600" b="1" u="sng" dirty="0"/>
              <a:t>Population biology of infectious disease</a:t>
            </a:r>
          </a:p>
          <a:p>
            <a:pPr lvl="2"/>
            <a:r>
              <a:rPr lang="en-US" sz="2200" dirty="0"/>
              <a:t>Understanding the </a:t>
            </a:r>
            <a:r>
              <a:rPr lang="en-US" sz="2200" b="1" i="1" dirty="0">
                <a:solidFill>
                  <a:srgbClr val="C00000"/>
                </a:solidFill>
              </a:rPr>
              <a:t>process</a:t>
            </a:r>
            <a:r>
              <a:rPr lang="en-US" sz="2200" i="1" dirty="0"/>
              <a:t> </a:t>
            </a:r>
            <a:r>
              <a:rPr lang="en-US" sz="2200" dirty="0"/>
              <a:t>of infectious disease </a:t>
            </a:r>
            <a:r>
              <a:rPr lang="en-US" sz="2200" b="1" i="1" dirty="0">
                <a:solidFill>
                  <a:srgbClr val="C00000"/>
                </a:solidFill>
              </a:rPr>
              <a:t>transmission</a:t>
            </a:r>
            <a:r>
              <a:rPr lang="en-US" sz="2200" i="1" dirty="0"/>
              <a:t>. </a:t>
            </a:r>
            <a:r>
              <a:rPr lang="en-US" sz="2200" dirty="0"/>
              <a:t>= </a:t>
            </a:r>
            <a:r>
              <a:rPr lang="en-US" sz="2200" dirty="0" err="1"/>
              <a:t>Kermack</a:t>
            </a:r>
            <a:r>
              <a:rPr lang="en-US" sz="2200" dirty="0"/>
              <a:t> and McKendrick (1927); Anderson and May (1991).</a:t>
            </a: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5" name="Picture 2" descr="Infectious Diseases of Humans: Dynamics and Control - Wikipedia">
            <a:extLst>
              <a:ext uri="{FF2B5EF4-FFF2-40B4-BE49-F238E27FC236}">
                <a16:creationId xmlns:a16="http://schemas.microsoft.com/office/drawing/2014/main" id="{9B96DD2F-6820-34E5-FF96-3E1B5C4A75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3792"/>
          <a:stretch/>
        </p:blipFill>
        <p:spPr bwMode="auto">
          <a:xfrm>
            <a:off x="7072643" y="1104797"/>
            <a:ext cx="4758573" cy="545977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9C1E923-2B4E-1782-2728-3224F70A9383}"/>
              </a:ext>
            </a:extLst>
          </p:cNvPr>
          <p:cNvSpPr>
            <a:spLocks noGrp="1"/>
          </p:cNvSpPr>
          <p:nvPr>
            <p:ph type="title"/>
          </p:nvPr>
        </p:nvSpPr>
        <p:spPr>
          <a:xfrm>
            <a:off x="838200" y="0"/>
            <a:ext cx="10993016" cy="911845"/>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Tree>
    <p:extLst>
      <p:ext uri="{BB962C8B-B14F-4D97-AF65-F5344CB8AC3E}">
        <p14:creationId xmlns:p14="http://schemas.microsoft.com/office/powerpoint/2010/main" val="953152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10515600" cy="4351338"/>
          </a:xfrm>
        </p:spPr>
        <p:txBody>
          <a:bodyPr/>
          <a:lstStyle/>
          <a:p>
            <a:r>
              <a:rPr lang="en-US" dirty="0"/>
              <a:t>Plague of Justinian (541-549 AD)</a:t>
            </a:r>
          </a:p>
          <a:p>
            <a:pPr lvl="1"/>
            <a:r>
              <a:rPr lang="en-US" dirty="0"/>
              <a:t>First historically recorded pandemic of </a:t>
            </a:r>
            <a:r>
              <a:rPr lang="en-US" i="1" dirty="0"/>
              <a:t>Yersinia pestis</a:t>
            </a:r>
          </a:p>
          <a:p>
            <a:pPr lvl="1"/>
            <a:r>
              <a:rPr lang="en-US" dirty="0"/>
              <a:t>Launched the ‘first plague pandemic’ resulting in the deaths of 15-100 million people, 25-60% of Europe’s population at the time</a:t>
            </a:r>
          </a:p>
        </p:txBody>
      </p:sp>
      <p:pic>
        <p:nvPicPr>
          <p:cNvPr id="2052" name="Picture 4" descr="undefined">
            <a:extLst>
              <a:ext uri="{FF2B5EF4-FFF2-40B4-BE49-F238E27FC236}">
                <a16:creationId xmlns:a16="http://schemas.microsoft.com/office/drawing/2014/main" id="{27AFF009-4C88-7A7D-E000-10D5BA9E8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837" y="2858563"/>
            <a:ext cx="8278326" cy="38287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344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pPr lvl="1"/>
            <a:r>
              <a:rPr lang="en-US" dirty="0"/>
              <a:t>Most fatal pandemic in human history, resulting in deaths of 75-200 million people</a:t>
            </a:r>
            <a:endParaRPr lang="en-US" i="1" dirty="0"/>
          </a:p>
          <a:p>
            <a:pPr lvl="1"/>
            <a:r>
              <a:rPr lang="en-US" dirty="0"/>
              <a:t>Killed 30-60% of Europe’s population at the time; 17-54% of global population</a:t>
            </a:r>
          </a:p>
        </p:txBody>
      </p:sp>
      <p:pic>
        <p:nvPicPr>
          <p:cNvPr id="5" name="Graphic 4">
            <a:extLst>
              <a:ext uri="{FF2B5EF4-FFF2-40B4-BE49-F238E27FC236}">
                <a16:creationId xmlns:a16="http://schemas.microsoft.com/office/drawing/2014/main" id="{0B31E8A3-7AFD-FE4D-7C08-D58DE78AA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1754" y="1625329"/>
            <a:ext cx="5613554" cy="4896770"/>
          </a:xfrm>
          <a:prstGeom prst="rect">
            <a:avLst/>
          </a:prstGeom>
          <a:effectLst>
            <a:softEdge rad="171962"/>
          </a:effectLst>
        </p:spPr>
      </p:pic>
    </p:spTree>
    <p:extLst>
      <p:ext uri="{BB962C8B-B14F-4D97-AF65-F5344CB8AC3E}">
        <p14:creationId xmlns:p14="http://schemas.microsoft.com/office/powerpoint/2010/main" val="32801108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r>
              <a:rPr lang="en-US" dirty="0"/>
              <a:t>Cocoliztli (1545-1548) </a:t>
            </a:r>
          </a:p>
          <a:p>
            <a:pPr lvl="1"/>
            <a:r>
              <a:rPr lang="en-US" dirty="0"/>
              <a:t>Pathogen still unknown! Maybe viral hemorrhagic fever, maybe bacterium</a:t>
            </a:r>
          </a:p>
          <a:p>
            <a:pPr lvl="1"/>
            <a:r>
              <a:rPr lang="en-US" dirty="0"/>
              <a:t>Killed 80% of the population of Mexico</a:t>
            </a:r>
            <a:endParaRPr lang="en-US" i="1" dirty="0"/>
          </a:p>
        </p:txBody>
      </p:sp>
      <p:pic>
        <p:nvPicPr>
          <p:cNvPr id="4098" name="Picture 2">
            <a:extLst>
              <a:ext uri="{FF2B5EF4-FFF2-40B4-BE49-F238E27FC236}">
                <a16:creationId xmlns:a16="http://schemas.microsoft.com/office/drawing/2014/main" id="{1CC69D49-3831-05A2-E5DF-CFED31AA4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817" y="1646243"/>
            <a:ext cx="5075399" cy="395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590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pPr lvl="1"/>
            <a:r>
              <a:rPr lang="en-US" dirty="0"/>
              <a:t>17-100 million deaths worldwide. </a:t>
            </a:r>
          </a:p>
          <a:p>
            <a:pPr lvl="1"/>
            <a:r>
              <a:rPr lang="en-US" dirty="0"/>
              <a:t>1-5% of global population</a:t>
            </a:r>
          </a:p>
          <a:p>
            <a:pPr lvl="1"/>
            <a:r>
              <a:rPr lang="en-US" dirty="0"/>
              <a:t>2</a:t>
            </a:r>
            <a:r>
              <a:rPr lang="en-US" baseline="30000" dirty="0"/>
              <a:t>nd</a:t>
            </a:r>
            <a:r>
              <a:rPr lang="en-US" dirty="0"/>
              <a:t>-most devastating pandemic       in history (after Black Death)</a:t>
            </a:r>
            <a:endParaRPr lang="en-US" i="1" dirty="0"/>
          </a:p>
        </p:txBody>
      </p:sp>
      <p:pic>
        <p:nvPicPr>
          <p:cNvPr id="6146" name="Picture 2">
            <a:extLst>
              <a:ext uri="{FF2B5EF4-FFF2-40B4-BE49-F238E27FC236}">
                <a16:creationId xmlns:a16="http://schemas.microsoft.com/office/drawing/2014/main" id="{BB1E3B42-5E9A-FEAF-1F8D-6F432A695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673" y="2573839"/>
            <a:ext cx="6139543" cy="3966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23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pPr lvl="1"/>
            <a:r>
              <a:rPr lang="en-US" dirty="0"/>
              <a:t>&gt;40 million deaths and counting</a:t>
            </a:r>
          </a:p>
          <a:p>
            <a:pPr lvl="1"/>
            <a:r>
              <a:rPr lang="en-US" dirty="0"/>
              <a:t>Prevalence still &gt;20% in some countries in southern Africa	</a:t>
            </a:r>
          </a:p>
        </p:txBody>
      </p:sp>
      <p:pic>
        <p:nvPicPr>
          <p:cNvPr id="8196" name="Picture 4">
            <a:extLst>
              <a:ext uri="{FF2B5EF4-FFF2-40B4-BE49-F238E27FC236}">
                <a16:creationId xmlns:a16="http://schemas.microsoft.com/office/drawing/2014/main" id="{4AD13C2D-19A5-EA50-1015-B6964F86A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24"/>
          <a:stretch/>
        </p:blipFill>
        <p:spPr bwMode="auto">
          <a:xfrm>
            <a:off x="5766318" y="2578894"/>
            <a:ext cx="6627845" cy="4091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36F3519E-3A28-AEC3-A362-76E6AB0362CE}"/>
              </a:ext>
            </a:extLst>
          </p:cNvPr>
          <p:cNvPicPr>
            <a:picLocks noChangeAspect="1"/>
          </p:cNvPicPr>
          <p:nvPr/>
        </p:nvPicPr>
        <p:blipFill>
          <a:blip r:embed="rId4"/>
          <a:stretch>
            <a:fillRect/>
          </a:stretch>
        </p:blipFill>
        <p:spPr>
          <a:xfrm>
            <a:off x="8714533" y="5802983"/>
            <a:ext cx="3284635" cy="867456"/>
          </a:xfrm>
          <a:prstGeom prst="rect">
            <a:avLst/>
          </a:prstGeom>
        </p:spPr>
      </p:pic>
    </p:spTree>
    <p:extLst>
      <p:ext uri="{BB962C8B-B14F-4D97-AF65-F5344CB8AC3E}">
        <p14:creationId xmlns:p14="http://schemas.microsoft.com/office/powerpoint/2010/main" val="886738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normAutofit/>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r>
              <a:rPr lang="en-US" dirty="0"/>
              <a:t>COVID-19 (2019-2022)</a:t>
            </a:r>
          </a:p>
          <a:p>
            <a:pPr lvl="1"/>
            <a:r>
              <a:rPr lang="en-US" dirty="0"/>
              <a:t>~7-29 million deaths worldwide</a:t>
            </a:r>
          </a:p>
          <a:p>
            <a:pPr lvl="1"/>
            <a:r>
              <a:rPr lang="en-US" dirty="0"/>
              <a:t>~0.1-0.4% of population</a:t>
            </a:r>
          </a:p>
        </p:txBody>
      </p:sp>
      <p:pic>
        <p:nvPicPr>
          <p:cNvPr id="8198" name="Picture 6" descr="Centers for Disease Control and Prevention">
            <a:extLst>
              <a:ext uri="{FF2B5EF4-FFF2-40B4-BE49-F238E27FC236}">
                <a16:creationId xmlns:a16="http://schemas.microsoft.com/office/drawing/2014/main" id="{1B642577-64D4-A981-D23A-1534B710C3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882742" y="931636"/>
            <a:ext cx="2332653" cy="21209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descr="Biden team eyes end of Covid emergency declaration and shift in Covid team  - POLITICO">
            <a:extLst>
              <a:ext uri="{FF2B5EF4-FFF2-40B4-BE49-F238E27FC236}">
                <a16:creationId xmlns:a16="http://schemas.microsoft.com/office/drawing/2014/main" id="{EDF2B16B-09B4-0B1F-658F-85F6EFFD8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90" y="3052536"/>
            <a:ext cx="5413310" cy="3608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874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094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14431-550C-9584-B344-B7175E5B1F7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DF8EA25-EE5D-4D7D-6C78-64D969AD1131}"/>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B936CE8-16F1-6991-0483-CF6B6137509D}"/>
              </a:ext>
            </a:extLst>
          </p:cNvPr>
          <p:cNvSpPr txBox="1"/>
          <p:nvPr/>
        </p:nvSpPr>
        <p:spPr>
          <a:xfrm>
            <a:off x="591301" y="2010986"/>
            <a:ext cx="456805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Dietary overlap is higher in similar-sized mammals</a:t>
            </a:r>
          </a:p>
        </p:txBody>
      </p:sp>
      <p:pic>
        <p:nvPicPr>
          <p:cNvPr id="4" name="Picture 3" descr="Chart&#10;&#10;Description automatically generated">
            <a:extLst>
              <a:ext uri="{FF2B5EF4-FFF2-40B4-BE49-F238E27FC236}">
                <a16:creationId xmlns:a16="http://schemas.microsoft.com/office/drawing/2014/main" id="{9D296A5C-325E-2BBA-D524-618638799F10}"/>
              </a:ext>
            </a:extLst>
          </p:cNvPr>
          <p:cNvPicPr>
            <a:picLocks noChangeAspect="1"/>
          </p:cNvPicPr>
          <p:nvPr/>
        </p:nvPicPr>
        <p:blipFill rotWithShape="1">
          <a:blip r:embed="rId3"/>
          <a:srcRect t="1514" b="1364"/>
          <a:stretch/>
        </p:blipFill>
        <p:spPr>
          <a:xfrm>
            <a:off x="5617302" y="837658"/>
            <a:ext cx="5483952" cy="6111322"/>
          </a:xfrm>
          <a:prstGeom prst="rect">
            <a:avLst/>
          </a:prstGeom>
        </p:spPr>
      </p:pic>
      <p:sp>
        <p:nvSpPr>
          <p:cNvPr id="5" name="Content Placeholder 2">
            <a:extLst>
              <a:ext uri="{FF2B5EF4-FFF2-40B4-BE49-F238E27FC236}">
                <a16:creationId xmlns:a16="http://schemas.microsoft.com/office/drawing/2014/main" id="{04CEAAA8-7ACA-7CB7-B0A9-7AD5FE56B8B6}"/>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FF4A63FE-D379-3A4C-2122-0A09257408BD}"/>
              </a:ext>
            </a:extLst>
          </p:cNvPr>
          <p:cNvPicPr>
            <a:picLocks noChangeAspect="1"/>
          </p:cNvPicPr>
          <p:nvPr/>
        </p:nvPicPr>
        <p:blipFill>
          <a:blip r:embed="rId4"/>
          <a:stretch>
            <a:fillRect/>
          </a:stretch>
        </p:blipFill>
        <p:spPr>
          <a:xfrm>
            <a:off x="38192" y="2841983"/>
            <a:ext cx="5674269" cy="3111405"/>
          </a:xfrm>
          <a:prstGeom prst="rect">
            <a:avLst/>
          </a:prstGeom>
        </p:spPr>
      </p:pic>
      <p:sp>
        <p:nvSpPr>
          <p:cNvPr id="11" name="TextBox 10">
            <a:extLst>
              <a:ext uri="{FF2B5EF4-FFF2-40B4-BE49-F238E27FC236}">
                <a16:creationId xmlns:a16="http://schemas.microsoft.com/office/drawing/2014/main" id="{114AA881-DD2D-04B1-D3A1-6DA92B857829}"/>
              </a:ext>
            </a:extLst>
          </p:cNvPr>
          <p:cNvSpPr txBox="1"/>
          <p:nvPr/>
        </p:nvSpPr>
        <p:spPr>
          <a:xfrm>
            <a:off x="9542920" y="3683168"/>
            <a:ext cx="2219801" cy="830997"/>
          </a:xfrm>
          <a:prstGeom prst="rect">
            <a:avLst/>
          </a:prstGeom>
          <a:noFill/>
        </p:spPr>
        <p:txBody>
          <a:bodyPr wrap="square">
            <a:spAutoFit/>
          </a:bodyPr>
          <a:lstStyle/>
          <a:p>
            <a:pPr algn="ctr"/>
            <a:r>
              <a:rPr lang="en-US" sz="2400" dirty="0">
                <a:solidFill>
                  <a:srgbClr val="C00000"/>
                </a:solidFill>
                <a:latin typeface="Calibri" panose="020F0502020204030204" pitchFamily="34" charset="0"/>
                <a:cs typeface="Calibri" panose="020F0502020204030204" pitchFamily="34" charset="0"/>
              </a:rPr>
              <a:t>Browser</a:t>
            </a:r>
          </a:p>
          <a:p>
            <a:pPr algn="ctr"/>
            <a:r>
              <a:rPr lang="en-US" sz="2400" dirty="0">
                <a:solidFill>
                  <a:srgbClr val="C00000"/>
                </a:solidFill>
                <a:latin typeface="Calibri" panose="020F0502020204030204" pitchFamily="34" charset="0"/>
                <a:cs typeface="Calibri" panose="020F0502020204030204" pitchFamily="34" charset="0"/>
              </a:rPr>
              <a:t>(specialist)</a:t>
            </a:r>
          </a:p>
        </p:txBody>
      </p:sp>
      <p:cxnSp>
        <p:nvCxnSpPr>
          <p:cNvPr id="12" name="Straight Arrow Connector 11">
            <a:extLst>
              <a:ext uri="{FF2B5EF4-FFF2-40B4-BE49-F238E27FC236}">
                <a16:creationId xmlns:a16="http://schemas.microsoft.com/office/drawing/2014/main" id="{7C9053C4-C4D5-6F49-B4E4-AB4C0C642848}"/>
              </a:ext>
            </a:extLst>
          </p:cNvPr>
          <p:cNvCxnSpPr>
            <a:cxnSpLocks/>
          </p:cNvCxnSpPr>
          <p:nvPr/>
        </p:nvCxnSpPr>
        <p:spPr>
          <a:xfrm flipH="1" flipV="1">
            <a:off x="10352833" y="2975440"/>
            <a:ext cx="137329" cy="65005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C6602CF-1E81-6241-FE44-3E48A6E2175A}"/>
              </a:ext>
            </a:extLst>
          </p:cNvPr>
          <p:cNvSpPr txBox="1"/>
          <p:nvPr/>
        </p:nvSpPr>
        <p:spPr>
          <a:xfrm>
            <a:off x="3397501" y="962325"/>
            <a:ext cx="2219801" cy="830997"/>
          </a:xfrm>
          <a:prstGeom prst="rect">
            <a:avLst/>
          </a:prstGeom>
          <a:noFill/>
        </p:spPr>
        <p:txBody>
          <a:bodyPr wrap="square">
            <a:spAutoFit/>
          </a:bodyPr>
          <a:lstStyle/>
          <a:p>
            <a:pPr algn="ctr"/>
            <a:r>
              <a:rPr lang="en-US" sz="2400" dirty="0">
                <a:solidFill>
                  <a:srgbClr val="C00000"/>
                </a:solidFill>
                <a:latin typeface="Calibri" panose="020F0502020204030204" pitchFamily="34" charset="0"/>
                <a:cs typeface="Calibri" panose="020F0502020204030204" pitchFamily="34" charset="0"/>
              </a:rPr>
              <a:t>Grazer</a:t>
            </a:r>
          </a:p>
          <a:p>
            <a:pPr algn="ctr"/>
            <a:r>
              <a:rPr lang="en-US" sz="2400" dirty="0">
                <a:solidFill>
                  <a:srgbClr val="C00000"/>
                </a:solidFill>
                <a:latin typeface="Calibri" panose="020F0502020204030204" pitchFamily="34" charset="0"/>
                <a:cs typeface="Calibri" panose="020F0502020204030204" pitchFamily="34" charset="0"/>
              </a:rPr>
              <a:t>(generalist)</a:t>
            </a:r>
          </a:p>
        </p:txBody>
      </p:sp>
      <p:cxnSp>
        <p:nvCxnSpPr>
          <p:cNvPr id="14" name="Straight Arrow Connector 13">
            <a:extLst>
              <a:ext uri="{FF2B5EF4-FFF2-40B4-BE49-F238E27FC236}">
                <a16:creationId xmlns:a16="http://schemas.microsoft.com/office/drawing/2014/main" id="{DD362033-D42A-0F53-179B-6341CF3AE902}"/>
              </a:ext>
            </a:extLst>
          </p:cNvPr>
          <p:cNvCxnSpPr>
            <a:cxnSpLocks/>
          </p:cNvCxnSpPr>
          <p:nvPr/>
        </p:nvCxnSpPr>
        <p:spPr>
          <a:xfrm>
            <a:off x="5159352" y="1846391"/>
            <a:ext cx="457950" cy="80155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221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861AE-E547-3716-67DF-55AEEB3DC3EF}"/>
              </a:ext>
            </a:extLst>
          </p:cNvPr>
          <p:cNvSpPr>
            <a:spLocks noGrp="1"/>
          </p:cNvSpPr>
          <p:nvPr>
            <p:ph idx="1"/>
          </p:nvPr>
        </p:nvSpPr>
        <p:spPr>
          <a:xfrm>
            <a:off x="186612" y="1740145"/>
            <a:ext cx="4404049" cy="4351338"/>
          </a:xfrm>
        </p:spPr>
        <p:txBody>
          <a:bodyPr>
            <a:noAutofit/>
          </a:bodyPr>
          <a:lstStyle/>
          <a:p>
            <a:r>
              <a:rPr lang="en-US" sz="2600" dirty="0"/>
              <a:t>The </a:t>
            </a:r>
            <a:r>
              <a:rPr lang="en-US" sz="2600" dirty="0" err="1"/>
              <a:t>HbS</a:t>
            </a:r>
            <a:r>
              <a:rPr lang="en-US" sz="2600" dirty="0"/>
              <a:t> allele confers resistance to malaria but also results in sickle cell anemia when homozygous.</a:t>
            </a:r>
          </a:p>
          <a:p>
            <a:r>
              <a:rPr lang="en-US" sz="2600" dirty="0"/>
              <a:t>Natural selection has favored this trait in malaria-endemic regions of the planet.</a:t>
            </a:r>
          </a:p>
          <a:p>
            <a:r>
              <a:rPr lang="en-US" sz="2600" dirty="0"/>
              <a:t>As of 2021, WHO estimates 247 million malaria cases worldwide and &gt;600,000 deaths, 95% in Africa.</a:t>
            </a:r>
          </a:p>
          <a:p>
            <a:r>
              <a:rPr lang="en-US" sz="2600" dirty="0"/>
              <a:t>Children &lt;5 account for 80% of malaria deaths.</a:t>
            </a:r>
          </a:p>
        </p:txBody>
      </p:sp>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10242" name="Picture 2" descr="Figure 1">
            <a:extLst>
              <a:ext uri="{FF2B5EF4-FFF2-40B4-BE49-F238E27FC236}">
                <a16:creationId xmlns:a16="http://schemas.microsoft.com/office/drawing/2014/main" id="{E323582C-FCD5-1C53-817F-BE7E5314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25"/>
          <a:stretch/>
        </p:blipFill>
        <p:spPr bwMode="auto">
          <a:xfrm>
            <a:off x="4428607" y="851268"/>
            <a:ext cx="7402609" cy="60067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C3243D-BFC0-DD9C-A97B-CDD54026C317}"/>
              </a:ext>
            </a:extLst>
          </p:cNvPr>
          <p:cNvSpPr txBox="1"/>
          <p:nvPr/>
        </p:nvSpPr>
        <p:spPr>
          <a:xfrm>
            <a:off x="3171217" y="6409340"/>
            <a:ext cx="9020783" cy="430887"/>
          </a:xfrm>
          <a:prstGeom prst="rect">
            <a:avLst/>
          </a:prstGeom>
          <a:noFill/>
        </p:spPr>
        <p:txBody>
          <a:bodyPr wrap="square" rtlCol="0">
            <a:spAutoFit/>
          </a:bodyPr>
          <a:lstStyle/>
          <a:p>
            <a:pPr algn="r"/>
            <a:r>
              <a:rPr lang="en-US" sz="2200" dirty="0" err="1">
                <a:cs typeface="Franklin Gothic Medium"/>
              </a:rPr>
              <a:t>Piel</a:t>
            </a:r>
            <a:r>
              <a:rPr lang="en-US" sz="2200" dirty="0">
                <a:cs typeface="Franklin Gothic Medium"/>
              </a:rPr>
              <a:t> et al 2010. </a:t>
            </a:r>
            <a:r>
              <a:rPr lang="en-US" sz="2200" i="1" dirty="0">
                <a:cs typeface="Franklin Gothic Medium"/>
              </a:rPr>
              <a:t>Nature Communications.</a:t>
            </a:r>
            <a:endParaRPr lang="en-US" sz="2200" dirty="0">
              <a:latin typeface="+mj-lt"/>
              <a:cs typeface="Franklin Gothic Medium"/>
            </a:endParaRP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881EEE3-0B4A-5F25-D6D7-11EF05A9BA22}"/>
              </a:ext>
            </a:extLst>
          </p:cNvPr>
          <p:cNvSpPr txBox="1"/>
          <p:nvPr/>
        </p:nvSpPr>
        <p:spPr>
          <a:xfrm>
            <a:off x="360783" y="1131186"/>
            <a:ext cx="3893491" cy="630942"/>
          </a:xfrm>
          <a:prstGeom prst="rect">
            <a:avLst/>
          </a:prstGeom>
          <a:noFill/>
        </p:spPr>
        <p:txBody>
          <a:bodyPr wrap="square" rtlCol="0">
            <a:spAutoFit/>
          </a:bodyPr>
          <a:lstStyle/>
          <a:p>
            <a:r>
              <a:rPr lang="en-US" sz="3500" b="1" dirty="0">
                <a:cs typeface="Franklin Gothic Medium"/>
              </a:rPr>
              <a:t>Sickle cell anemia</a:t>
            </a:r>
            <a:endParaRPr lang="en-US" sz="3500" b="1" dirty="0">
              <a:latin typeface="+mj-lt"/>
              <a:cs typeface="Franklin Gothic Medium"/>
            </a:endParaRPr>
          </a:p>
        </p:txBody>
      </p:sp>
    </p:spTree>
    <p:extLst>
      <p:ext uri="{BB962C8B-B14F-4D97-AF65-F5344CB8AC3E}">
        <p14:creationId xmlns:p14="http://schemas.microsoft.com/office/powerpoint/2010/main" val="436371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1C40F6-6934-1624-1914-C0E3BC5BDF50}"/>
              </a:ext>
            </a:extLst>
          </p:cNvPr>
          <p:cNvSpPr>
            <a:spLocks noGrp="1"/>
          </p:cNvSpPr>
          <p:nvPr>
            <p:ph idx="1"/>
          </p:nvPr>
        </p:nvSpPr>
        <p:spPr>
          <a:xfrm>
            <a:off x="9755867" y="1187589"/>
            <a:ext cx="2436133" cy="2175669"/>
          </a:xfrm>
        </p:spPr>
        <p:txBody>
          <a:bodyPr/>
          <a:lstStyle/>
          <a:p>
            <a:pPr marL="0" indent="0">
              <a:buNone/>
            </a:pPr>
            <a:r>
              <a:rPr lang="en-US" dirty="0"/>
              <a:t>Modeled distribution of Duffy-negative human population</a:t>
            </a:r>
          </a:p>
        </p:txBody>
      </p:sp>
      <p:pic>
        <p:nvPicPr>
          <p:cNvPr id="12292" name="Picture 4">
            <a:extLst>
              <a:ext uri="{FF2B5EF4-FFF2-40B4-BE49-F238E27FC236}">
                <a16:creationId xmlns:a16="http://schemas.microsoft.com/office/drawing/2014/main" id="{E370F256-D97F-F379-D7D4-482B858CA8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470"/>
          <a:stretch/>
        </p:blipFill>
        <p:spPr bwMode="auto">
          <a:xfrm>
            <a:off x="5807801"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1F0262F-7084-8133-E381-F313704888C8}"/>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9" name="Picture 4">
            <a:extLst>
              <a:ext uri="{FF2B5EF4-FFF2-40B4-BE49-F238E27FC236}">
                <a16:creationId xmlns:a16="http://schemas.microsoft.com/office/drawing/2014/main" id="{F610AAA9-DABB-B7E2-DFD8-4B592F5A20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470"/>
          <a:stretch/>
        </p:blipFill>
        <p:spPr bwMode="auto">
          <a:xfrm>
            <a:off x="183"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8F4466F-5512-559F-C924-30EB65D011BB}"/>
              </a:ext>
            </a:extLst>
          </p:cNvPr>
          <p:cNvSpPr/>
          <p:nvPr/>
        </p:nvSpPr>
        <p:spPr>
          <a:xfrm>
            <a:off x="-6604" y="3655256"/>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29C2D3-E737-0157-8E80-DC5F356E4E91}"/>
              </a:ext>
            </a:extLst>
          </p:cNvPr>
          <p:cNvSpPr/>
          <p:nvPr/>
        </p:nvSpPr>
        <p:spPr>
          <a:xfrm>
            <a:off x="12057" y="3617946"/>
            <a:ext cx="6353664" cy="109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CD02D7-1D44-5749-EF20-F0C1F8D796CD}"/>
              </a:ext>
            </a:extLst>
          </p:cNvPr>
          <p:cNvSpPr/>
          <p:nvPr/>
        </p:nvSpPr>
        <p:spPr>
          <a:xfrm flipH="1">
            <a:off x="-6604" y="3807656"/>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a:extLst>
              <a:ext uri="{FF2B5EF4-FFF2-40B4-BE49-F238E27FC236}">
                <a16:creationId xmlns:a16="http://schemas.microsoft.com/office/drawing/2014/main" id="{98A60810-DD11-1C49-0082-479160C0F216}"/>
              </a:ext>
            </a:extLst>
          </p:cNvPr>
          <p:cNvSpPr/>
          <p:nvPr/>
        </p:nvSpPr>
        <p:spPr>
          <a:xfrm flipH="1">
            <a:off x="6231599" y="3400348"/>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a:extLst>
              <a:ext uri="{FF2B5EF4-FFF2-40B4-BE49-F238E27FC236}">
                <a16:creationId xmlns:a16="http://schemas.microsoft.com/office/drawing/2014/main" id="{C755C1D8-C374-9507-99E4-77E166AD48A2}"/>
              </a:ext>
            </a:extLst>
          </p:cNvPr>
          <p:cNvSpPr/>
          <p:nvPr/>
        </p:nvSpPr>
        <p:spPr>
          <a:xfrm flipH="1">
            <a:off x="6309738" y="6238517"/>
            <a:ext cx="5882262" cy="15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ectangle 15">
            <a:extLst>
              <a:ext uri="{FF2B5EF4-FFF2-40B4-BE49-F238E27FC236}">
                <a16:creationId xmlns:a16="http://schemas.microsoft.com/office/drawing/2014/main" id="{203D5028-E3BD-CD8D-DD16-5E0DBC204CF6}"/>
              </a:ext>
            </a:extLst>
          </p:cNvPr>
          <p:cNvSpPr/>
          <p:nvPr/>
        </p:nvSpPr>
        <p:spPr>
          <a:xfrm flipH="1">
            <a:off x="12056416" y="3317367"/>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TextBox 16">
            <a:extLst>
              <a:ext uri="{FF2B5EF4-FFF2-40B4-BE49-F238E27FC236}">
                <a16:creationId xmlns:a16="http://schemas.microsoft.com/office/drawing/2014/main" id="{F7ED31C2-A995-3230-109A-2E148390FDE2}"/>
              </a:ext>
            </a:extLst>
          </p:cNvPr>
          <p:cNvSpPr txBox="1"/>
          <p:nvPr/>
        </p:nvSpPr>
        <p:spPr>
          <a:xfrm>
            <a:off x="3171217" y="6238518"/>
            <a:ext cx="9020783" cy="646331"/>
          </a:xfrm>
          <a:prstGeom prst="rect">
            <a:avLst/>
          </a:prstGeom>
          <a:noFill/>
        </p:spPr>
        <p:txBody>
          <a:bodyPr wrap="square" rtlCol="0">
            <a:spAutoFit/>
          </a:bodyPr>
          <a:lstStyle/>
          <a:p>
            <a:pPr algn="r"/>
            <a:r>
              <a:rPr lang="en-US" dirty="0">
                <a:cs typeface="Franklin Gothic Medium"/>
              </a:rPr>
              <a:t>Guerra et al. 2006. </a:t>
            </a:r>
            <a:r>
              <a:rPr lang="en-US" i="1" dirty="0">
                <a:cs typeface="Franklin Gothic Medium"/>
              </a:rPr>
              <a:t>Trends in Parasitology</a:t>
            </a:r>
          </a:p>
          <a:p>
            <a:pPr algn="r"/>
            <a:r>
              <a:rPr lang="en-US" dirty="0">
                <a:cs typeface="Franklin Gothic Medium"/>
              </a:rPr>
              <a:t>Howes et al 2011. </a:t>
            </a:r>
            <a:r>
              <a:rPr lang="en-US" i="1" dirty="0">
                <a:cs typeface="Franklin Gothic Medium"/>
              </a:rPr>
              <a:t>Nature Communications.</a:t>
            </a:r>
            <a:endParaRPr lang="en-US" dirty="0">
              <a:latin typeface="+mj-lt"/>
              <a:cs typeface="Franklin Gothic Medium"/>
            </a:endParaRPr>
          </a:p>
        </p:txBody>
      </p:sp>
      <p:pic>
        <p:nvPicPr>
          <p:cNvPr id="18" name="Picture 2" descr="Figure 4">
            <a:extLst>
              <a:ext uri="{FF2B5EF4-FFF2-40B4-BE49-F238E27FC236}">
                <a16:creationId xmlns:a16="http://schemas.microsoft.com/office/drawing/2014/main" id="{B2AE7AD5-E61F-02F8-E87B-EB4245B3C2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2658657" y="961628"/>
            <a:ext cx="6802908" cy="280478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463EE9-412B-273B-6B3F-82CDA9B71396}"/>
              </a:ext>
            </a:extLst>
          </p:cNvPr>
          <p:cNvSpPr/>
          <p:nvPr/>
        </p:nvSpPr>
        <p:spPr>
          <a:xfrm>
            <a:off x="2456302" y="786729"/>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202BC3F5-6160-7188-A0EC-82CD1CE4697B}"/>
              </a:ext>
            </a:extLst>
          </p:cNvPr>
          <p:cNvSpPr txBox="1">
            <a:spLocks/>
          </p:cNvSpPr>
          <p:nvPr/>
        </p:nvSpPr>
        <p:spPr>
          <a:xfrm>
            <a:off x="7764518" y="3941314"/>
            <a:ext cx="3359725" cy="37095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21" name="Content Placeholder 2">
            <a:extLst>
              <a:ext uri="{FF2B5EF4-FFF2-40B4-BE49-F238E27FC236}">
                <a16:creationId xmlns:a16="http://schemas.microsoft.com/office/drawing/2014/main" id="{E7866CEE-3A4C-C47D-5B5E-C2A8BB734CC4}"/>
              </a:ext>
            </a:extLst>
          </p:cNvPr>
          <p:cNvSpPr txBox="1">
            <a:spLocks/>
          </p:cNvSpPr>
          <p:nvPr/>
        </p:nvSpPr>
        <p:spPr>
          <a:xfrm>
            <a:off x="1078805" y="3956554"/>
            <a:ext cx="4150455" cy="357281"/>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22" name="TextBox 21">
            <a:extLst>
              <a:ext uri="{FF2B5EF4-FFF2-40B4-BE49-F238E27FC236}">
                <a16:creationId xmlns:a16="http://schemas.microsoft.com/office/drawing/2014/main" id="{638D4D65-C1CD-D9CC-34C5-C2057521488A}"/>
              </a:ext>
            </a:extLst>
          </p:cNvPr>
          <p:cNvSpPr txBox="1"/>
          <p:nvPr/>
        </p:nvSpPr>
        <p:spPr>
          <a:xfrm>
            <a:off x="123273" y="1018677"/>
            <a:ext cx="2118241" cy="1169551"/>
          </a:xfrm>
          <a:prstGeom prst="rect">
            <a:avLst/>
          </a:prstGeom>
          <a:noFill/>
        </p:spPr>
        <p:txBody>
          <a:bodyPr wrap="square" rtlCol="0">
            <a:spAutoFit/>
          </a:bodyPr>
          <a:lstStyle/>
          <a:p>
            <a:r>
              <a:rPr lang="en-US" sz="3500" b="1" dirty="0">
                <a:cs typeface="Franklin Gothic Medium"/>
              </a:rPr>
              <a:t>Duffy antigen</a:t>
            </a:r>
            <a:endParaRPr lang="en-US" sz="3500" b="1" dirty="0">
              <a:latin typeface="+mj-lt"/>
              <a:cs typeface="Franklin Gothic Medium"/>
            </a:endParaRPr>
          </a:p>
        </p:txBody>
      </p:sp>
      <p:sp>
        <p:nvSpPr>
          <p:cNvPr id="2" name="Content Placeholder 2">
            <a:extLst>
              <a:ext uri="{FF2B5EF4-FFF2-40B4-BE49-F238E27FC236}">
                <a16:creationId xmlns:a16="http://schemas.microsoft.com/office/drawing/2014/main" id="{7359A81A-6203-A35F-1DA5-CFDD851E4508}"/>
              </a:ext>
            </a:extLst>
          </p:cNvPr>
          <p:cNvSpPr txBox="1">
            <a:spLocks/>
          </p:cNvSpPr>
          <p:nvPr/>
        </p:nvSpPr>
        <p:spPr>
          <a:xfrm>
            <a:off x="123273" y="2256669"/>
            <a:ext cx="2436133" cy="5883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Required for </a:t>
            </a:r>
            <a:r>
              <a:rPr lang="en-US" sz="2000" i="1" dirty="0"/>
              <a:t>P. vivax </a:t>
            </a:r>
            <a:r>
              <a:rPr lang="en-US" sz="2000" dirty="0"/>
              <a:t>to enter RBCs</a:t>
            </a:r>
          </a:p>
        </p:txBody>
      </p:sp>
      <p:cxnSp>
        <p:nvCxnSpPr>
          <p:cNvPr id="5" name="Straight Arrow Connector 4">
            <a:extLst>
              <a:ext uri="{FF2B5EF4-FFF2-40B4-BE49-F238E27FC236}">
                <a16:creationId xmlns:a16="http://schemas.microsoft.com/office/drawing/2014/main" id="{4BC1B792-DDDD-D6B3-1F30-4B8CB091CE51}"/>
              </a:ext>
            </a:extLst>
          </p:cNvPr>
          <p:cNvCxnSpPr>
            <a:cxnSpLocks/>
          </p:cNvCxnSpPr>
          <p:nvPr/>
        </p:nvCxnSpPr>
        <p:spPr>
          <a:xfrm flipH="1">
            <a:off x="9311387" y="1883428"/>
            <a:ext cx="4444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361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54" name="Rectangle 53">
            <a:extLst>
              <a:ext uri="{FF2B5EF4-FFF2-40B4-BE49-F238E27FC236}">
                <a16:creationId xmlns:a16="http://schemas.microsoft.com/office/drawing/2014/main" id="{5EB9D1CF-C1A4-AA42-BA00-94EA1697D13B}"/>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28" name="Group 27">
            <a:extLst>
              <a:ext uri="{FF2B5EF4-FFF2-40B4-BE49-F238E27FC236}">
                <a16:creationId xmlns:a16="http://schemas.microsoft.com/office/drawing/2014/main" id="{CD4A0BAA-802D-E24D-A799-0E8CA7E571CE}"/>
              </a:ext>
            </a:extLst>
          </p:cNvPr>
          <p:cNvGrpSpPr/>
          <p:nvPr/>
        </p:nvGrpSpPr>
        <p:grpSpPr>
          <a:xfrm>
            <a:off x="3626063" y="1525402"/>
            <a:ext cx="4939873" cy="1448257"/>
            <a:chOff x="2514122" y="1996212"/>
            <a:chExt cx="4939873" cy="1448257"/>
          </a:xfrm>
        </p:grpSpPr>
        <p:grpSp>
          <p:nvGrpSpPr>
            <p:cNvPr id="33" name="Group 32">
              <a:extLst>
                <a:ext uri="{FF2B5EF4-FFF2-40B4-BE49-F238E27FC236}">
                  <a16:creationId xmlns:a16="http://schemas.microsoft.com/office/drawing/2014/main" id="{AA1AD46B-34CB-E24F-83E8-D5A0C98322E5}"/>
                </a:ext>
              </a:extLst>
            </p:cNvPr>
            <p:cNvGrpSpPr/>
            <p:nvPr/>
          </p:nvGrpSpPr>
          <p:grpSpPr>
            <a:xfrm>
              <a:off x="2514122" y="1996212"/>
              <a:ext cx="4085663" cy="1448257"/>
              <a:chOff x="2797962" y="2549616"/>
              <a:chExt cx="2926208" cy="961934"/>
            </a:xfrm>
          </p:grpSpPr>
          <p:graphicFrame>
            <p:nvGraphicFramePr>
              <p:cNvPr id="53" name="Object 52">
                <a:extLst>
                  <a:ext uri="{FF2B5EF4-FFF2-40B4-BE49-F238E27FC236}">
                    <a16:creationId xmlns:a16="http://schemas.microsoft.com/office/drawing/2014/main" id="{B096CD89-9FF2-744F-8EA0-01A7213C16F0}"/>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55" name="Group 54">
                <a:extLst>
                  <a:ext uri="{FF2B5EF4-FFF2-40B4-BE49-F238E27FC236}">
                    <a16:creationId xmlns:a16="http://schemas.microsoft.com/office/drawing/2014/main" id="{CD85AC27-246F-1347-9C41-C795F544FAC5}"/>
                  </a:ext>
                </a:extLst>
              </p:cNvPr>
              <p:cNvGrpSpPr/>
              <p:nvPr/>
            </p:nvGrpSpPr>
            <p:grpSpPr>
              <a:xfrm>
                <a:off x="2797962" y="2549616"/>
                <a:ext cx="2926208" cy="961932"/>
                <a:chOff x="3373673" y="2139665"/>
                <a:chExt cx="2926208" cy="961932"/>
              </a:xfrm>
            </p:grpSpPr>
            <p:grpSp>
              <p:nvGrpSpPr>
                <p:cNvPr id="58" name="Group 57">
                  <a:extLst>
                    <a:ext uri="{FF2B5EF4-FFF2-40B4-BE49-F238E27FC236}">
                      <a16:creationId xmlns:a16="http://schemas.microsoft.com/office/drawing/2014/main" id="{2EB55FC2-46A9-0048-A338-F8E8F56B1EA6}"/>
                    </a:ext>
                  </a:extLst>
                </p:cNvPr>
                <p:cNvGrpSpPr/>
                <p:nvPr/>
              </p:nvGrpSpPr>
              <p:grpSpPr>
                <a:xfrm>
                  <a:off x="3373673" y="2139665"/>
                  <a:ext cx="2926208" cy="961932"/>
                  <a:chOff x="3373673" y="2139665"/>
                  <a:chExt cx="2926208" cy="961932"/>
                </a:xfrm>
              </p:grpSpPr>
              <p:sp>
                <p:nvSpPr>
                  <p:cNvPr id="60" name="Rectangle 59">
                    <a:extLst>
                      <a:ext uri="{FF2B5EF4-FFF2-40B4-BE49-F238E27FC236}">
                        <a16:creationId xmlns:a16="http://schemas.microsoft.com/office/drawing/2014/main" id="{BDAB1611-B8C2-D443-9B81-6CEE376207E5}"/>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61" name="Rectangle 60">
                    <a:extLst>
                      <a:ext uri="{FF2B5EF4-FFF2-40B4-BE49-F238E27FC236}">
                        <a16:creationId xmlns:a16="http://schemas.microsoft.com/office/drawing/2014/main" id="{6C1E3CA4-311D-F641-BEFA-01FDCE9088CB}"/>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59" name="Rectangle 58">
                  <a:extLst>
                    <a:ext uri="{FF2B5EF4-FFF2-40B4-BE49-F238E27FC236}">
                      <a16:creationId xmlns:a16="http://schemas.microsoft.com/office/drawing/2014/main" id="{4F54600D-52A4-1747-9491-82F18B53D518}"/>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56" name="Straight Arrow Connector 55">
                <a:extLst>
                  <a:ext uri="{FF2B5EF4-FFF2-40B4-BE49-F238E27FC236}">
                    <a16:creationId xmlns:a16="http://schemas.microsoft.com/office/drawing/2014/main" id="{3F12A1F4-D784-FC4F-BF41-291E380959D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7AB9E6B5-3CE9-3C47-A2EC-31450968E38F}"/>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31" name="Rectangle 30">
              <a:extLst>
                <a:ext uri="{FF2B5EF4-FFF2-40B4-BE49-F238E27FC236}">
                  <a16:creationId xmlns:a16="http://schemas.microsoft.com/office/drawing/2014/main" id="{69BDA10B-AA81-584D-B08F-93F0B1A16139}"/>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32" name="Rectangle 31">
              <a:extLst>
                <a:ext uri="{FF2B5EF4-FFF2-40B4-BE49-F238E27FC236}">
                  <a16:creationId xmlns:a16="http://schemas.microsoft.com/office/drawing/2014/main" id="{BA7E90E8-210E-1B4A-A8B1-421804230D27}"/>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30" name="Curved Connector 29">
            <a:extLst>
              <a:ext uri="{FF2B5EF4-FFF2-40B4-BE49-F238E27FC236}">
                <a16:creationId xmlns:a16="http://schemas.microsoft.com/office/drawing/2014/main" id="{A7E267E1-2D88-174C-83D7-CCE34CC04002}"/>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0DE705A-E169-42B4-DB5A-4E6DE3AF9838}"/>
              </a:ext>
            </a:extLst>
          </p:cNvPr>
          <p:cNvSpPr txBox="1">
            <a:spLocks/>
          </p:cNvSpPr>
          <p:nvPr/>
        </p:nvSpPr>
        <p:spPr>
          <a:xfrm>
            <a:off x="2853992" y="301848"/>
            <a:ext cx="6484016"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000" dirty="0">
                <a:latin typeface="+mn-lt"/>
              </a:rPr>
              <a:t>The SIR Model</a:t>
            </a:r>
          </a:p>
        </p:txBody>
      </p:sp>
      <p:sp>
        <p:nvSpPr>
          <p:cNvPr id="2" name="Rectangle 1">
            <a:extLst>
              <a:ext uri="{FF2B5EF4-FFF2-40B4-BE49-F238E27FC236}">
                <a16:creationId xmlns:a16="http://schemas.microsoft.com/office/drawing/2014/main" id="{41CB11BD-EDC5-C822-79A0-2DC83E7F0B2F}"/>
              </a:ext>
            </a:extLst>
          </p:cNvPr>
          <p:cNvSpPr/>
          <p:nvPr/>
        </p:nvSpPr>
        <p:spPr>
          <a:xfrm>
            <a:off x="4058104" y="109382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3" name="Rectangle 2">
            <a:extLst>
              <a:ext uri="{FF2B5EF4-FFF2-40B4-BE49-F238E27FC236}">
                <a16:creationId xmlns:a16="http://schemas.microsoft.com/office/drawing/2014/main" id="{5F7751DB-6CE4-9BBF-E21C-AEEB5749E628}"/>
              </a:ext>
            </a:extLst>
          </p:cNvPr>
          <p:cNvSpPr/>
          <p:nvPr/>
        </p:nvSpPr>
        <p:spPr>
          <a:xfrm>
            <a:off x="5976624" y="107339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spTree>
    <p:extLst>
      <p:ext uri="{BB962C8B-B14F-4D97-AF65-F5344CB8AC3E}">
        <p14:creationId xmlns:p14="http://schemas.microsoft.com/office/powerpoint/2010/main" val="3987671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pic>
        <p:nvPicPr>
          <p:cNvPr id="2" name="Graphic 7" descr="Woman outline">
            <a:extLst>
              <a:ext uri="{FF2B5EF4-FFF2-40B4-BE49-F238E27FC236}">
                <a16:creationId xmlns:a16="http://schemas.microsoft.com/office/drawing/2014/main" id="{BBD15ACB-8D2F-FC81-CFAB-852D7573C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9719" y="3735950"/>
            <a:ext cx="2431829" cy="2431829"/>
          </a:xfrm>
          <a:prstGeom prst="rect">
            <a:avLst/>
          </a:prstGeom>
        </p:spPr>
      </p:pic>
      <p:pic>
        <p:nvPicPr>
          <p:cNvPr id="3" name="Graphic 9" descr="Woman outline">
            <a:extLst>
              <a:ext uri="{FF2B5EF4-FFF2-40B4-BE49-F238E27FC236}">
                <a16:creationId xmlns:a16="http://schemas.microsoft.com/office/drawing/2014/main" id="{A79F5C1B-4694-7AF8-56C9-10373F46D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093" y="3752659"/>
            <a:ext cx="2431829" cy="2431829"/>
          </a:xfrm>
          <a:prstGeom prst="rect">
            <a:avLst/>
          </a:prstGeom>
        </p:spPr>
      </p:pic>
      <p:pic>
        <p:nvPicPr>
          <p:cNvPr id="4" name="Graphic 11" descr="Woman outline">
            <a:extLst>
              <a:ext uri="{FF2B5EF4-FFF2-40B4-BE49-F238E27FC236}">
                <a16:creationId xmlns:a16="http://schemas.microsoft.com/office/drawing/2014/main" id="{63B4666D-EC1C-C24C-5263-A9EDD0E74E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9797" y="3752659"/>
            <a:ext cx="2431829" cy="2431829"/>
          </a:xfrm>
          <a:prstGeom prst="rect">
            <a:avLst/>
          </a:prstGeom>
        </p:spPr>
      </p:pic>
      <p:pic>
        <p:nvPicPr>
          <p:cNvPr id="5" name="Picture 2" descr="COVID-19 Response | United Nations">
            <a:extLst>
              <a:ext uri="{FF2B5EF4-FFF2-40B4-BE49-F238E27FC236}">
                <a16:creationId xmlns:a16="http://schemas.microsoft.com/office/drawing/2014/main" id="{FC401F78-E30A-62B9-85E2-1B7C48B847CD}"/>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800953" y="4402177"/>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4" descr="Antibodies : Production, Structure, and Classes">
            <a:extLst>
              <a:ext uri="{FF2B5EF4-FFF2-40B4-BE49-F238E27FC236}">
                <a16:creationId xmlns:a16="http://schemas.microsoft.com/office/drawing/2014/main" id="{94622B3C-B530-3305-B33D-CE17BA8D74C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617180" y="4514051"/>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1630229" y="251107"/>
            <a:ext cx="8707357"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class hosts into categories of</a:t>
            </a:r>
            <a:r>
              <a:rPr lang="en-US" sz="2800" dirty="0">
                <a:solidFill>
                  <a:srgbClr val="66FF66"/>
                </a:solidFill>
                <a:latin typeface="+mn-lt"/>
              </a:rPr>
              <a:t> </a:t>
            </a:r>
            <a:r>
              <a:rPr lang="en-US" sz="2800" b="1" dirty="0">
                <a:solidFill>
                  <a:srgbClr val="00B050"/>
                </a:solidFill>
                <a:latin typeface="+mn-lt"/>
              </a:rPr>
              <a:t>susceptible</a:t>
            </a:r>
            <a:r>
              <a:rPr lang="en-US" sz="2800" dirty="0">
                <a:latin typeface="+mn-lt"/>
              </a:rPr>
              <a:t>,</a:t>
            </a:r>
            <a:r>
              <a:rPr lang="en-US" sz="2800" b="1" dirty="0">
                <a:solidFill>
                  <a:srgbClr val="C00000"/>
                </a:solidFill>
                <a:latin typeface="+mn-lt"/>
              </a:rPr>
              <a:t> </a:t>
            </a:r>
            <a:r>
              <a:rPr lang="en-US" sz="2800" b="1" dirty="0">
                <a:solidFill>
                  <a:srgbClr val="FF3821"/>
                </a:solidFill>
                <a:latin typeface="+mn-lt"/>
              </a:rPr>
              <a:t>infectious</a:t>
            </a:r>
            <a:r>
              <a:rPr lang="en-US" sz="2800" dirty="0">
                <a:latin typeface="+mn-lt"/>
              </a:rPr>
              <a:t>, and </a:t>
            </a:r>
            <a:r>
              <a:rPr lang="en-US" sz="2800" b="1" dirty="0">
                <a:solidFill>
                  <a:srgbClr val="0080FF"/>
                </a:solidFill>
                <a:latin typeface="+mn-lt"/>
              </a:rPr>
              <a:t>recovered</a:t>
            </a:r>
            <a:r>
              <a:rPr lang="en-US" sz="2800" b="1" dirty="0">
                <a:solidFill>
                  <a:srgbClr val="C00000"/>
                </a:solidFill>
                <a:latin typeface="+mn-lt"/>
              </a:rPr>
              <a:t> </a:t>
            </a:r>
            <a:r>
              <a:rPr lang="en-US" sz="2800" dirty="0">
                <a:latin typeface="+mn-lt"/>
              </a:rPr>
              <a:t>to model </a:t>
            </a:r>
            <a:r>
              <a:rPr lang="en-US" sz="2800" b="1" dirty="0">
                <a:solidFill>
                  <a:srgbClr val="C00000"/>
                </a:solidFill>
                <a:latin typeface="+mn-lt"/>
              </a:rPr>
              <a:t>pathogen dynamics</a:t>
            </a:r>
            <a:r>
              <a:rPr lang="en-US" sz="2800" dirty="0"/>
              <a:t>.</a:t>
            </a:r>
            <a:endParaRPr lang="en-US" sz="2800" dirty="0">
              <a:latin typeface="+mn-lt"/>
            </a:endParaRPr>
          </a:p>
        </p:txBody>
      </p:sp>
      <p:sp>
        <p:nvSpPr>
          <p:cNvPr id="8" name="Rectangle 7">
            <a:extLst>
              <a:ext uri="{FF2B5EF4-FFF2-40B4-BE49-F238E27FC236}">
                <a16:creationId xmlns:a16="http://schemas.microsoft.com/office/drawing/2014/main" id="{7EDA8EEE-62D3-D94F-054E-A562B56C2379}"/>
              </a:ext>
            </a:extLst>
          </p:cNvPr>
          <p:cNvSpPr/>
          <p:nvPr/>
        </p:nvSpPr>
        <p:spPr>
          <a:xfrm>
            <a:off x="8647149" y="1241027"/>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647149" y="2020028"/>
            <a:ext cx="382346" cy="2612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BDDDDAA-AAEF-3AAB-21DA-7A82F594A85E}"/>
              </a:ext>
            </a:extLst>
          </p:cNvPr>
          <p:cNvSpPr/>
          <p:nvPr/>
        </p:nvSpPr>
        <p:spPr>
          <a:xfrm>
            <a:off x="4058104" y="109382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27" name="Rectangle 26">
            <a:extLst>
              <a:ext uri="{FF2B5EF4-FFF2-40B4-BE49-F238E27FC236}">
                <a16:creationId xmlns:a16="http://schemas.microsoft.com/office/drawing/2014/main" id="{C133E04B-8A61-9D2F-BF46-3D2624B6618A}"/>
              </a:ext>
            </a:extLst>
          </p:cNvPr>
          <p:cNvSpPr/>
          <p:nvPr/>
        </p:nvSpPr>
        <p:spPr>
          <a:xfrm>
            <a:off x="5976624" y="107339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spTree>
    <p:extLst>
      <p:ext uri="{BB962C8B-B14F-4D97-AF65-F5344CB8AC3E}">
        <p14:creationId xmlns:p14="http://schemas.microsoft.com/office/powerpoint/2010/main" val="25223209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966E370-91F7-975A-493D-88DE24A5C6AC}"/>
              </a:ext>
            </a:extLst>
          </p:cNvPr>
          <p:cNvSpPr/>
          <p:nvPr/>
        </p:nvSpPr>
        <p:spPr>
          <a:xfrm>
            <a:off x="4058104" y="109382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3" name="Rectangle 2">
            <a:extLst>
              <a:ext uri="{FF2B5EF4-FFF2-40B4-BE49-F238E27FC236}">
                <a16:creationId xmlns:a16="http://schemas.microsoft.com/office/drawing/2014/main" id="{AA021C22-1174-E362-87EA-CC4A7BE239B0}"/>
              </a:ext>
            </a:extLst>
          </p:cNvPr>
          <p:cNvSpPr/>
          <p:nvPr/>
        </p:nvSpPr>
        <p:spPr>
          <a:xfrm>
            <a:off x="5976624" y="107339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spTree>
    <p:extLst>
      <p:ext uri="{BB962C8B-B14F-4D97-AF65-F5344CB8AC3E}">
        <p14:creationId xmlns:p14="http://schemas.microsoft.com/office/powerpoint/2010/main" val="451200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3A75DE6-3F10-8DC9-D8F0-5355D1C6A12C}"/>
                  </a:ext>
                </a:extLst>
              </p:cNvPr>
              <p:cNvSpPr/>
              <p:nvPr/>
            </p:nvSpPr>
            <p:spPr>
              <a:xfrm>
                <a:off x="8344750" y="1510957"/>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8344750" y="1510957"/>
                <a:ext cx="2331794" cy="1105046"/>
              </a:xfrm>
              <a:prstGeom prst="rect">
                <a:avLst/>
              </a:prstGeom>
              <a:blipFill>
                <a:blip r:embed="rId18"/>
                <a:stretch>
                  <a:fillRect b="-804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0541A79-A198-D130-741D-345CE25E7B27}"/>
              </a:ext>
            </a:extLst>
          </p:cNvPr>
          <p:cNvSpPr/>
          <p:nvPr/>
        </p:nvSpPr>
        <p:spPr>
          <a:xfrm>
            <a:off x="4058104" y="109382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4" name="Rectangle 3">
            <a:extLst>
              <a:ext uri="{FF2B5EF4-FFF2-40B4-BE49-F238E27FC236}">
                <a16:creationId xmlns:a16="http://schemas.microsoft.com/office/drawing/2014/main" id="{0D11B4E8-284F-AF63-BABA-FA5FC74F8B71}"/>
              </a:ext>
            </a:extLst>
          </p:cNvPr>
          <p:cNvSpPr/>
          <p:nvPr/>
        </p:nvSpPr>
        <p:spPr>
          <a:xfrm>
            <a:off x="5976624" y="107339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sp>
        <p:nvSpPr>
          <p:cNvPr id="6" name="Rectangle 5">
            <a:extLst>
              <a:ext uri="{FF2B5EF4-FFF2-40B4-BE49-F238E27FC236}">
                <a16:creationId xmlns:a16="http://schemas.microsoft.com/office/drawing/2014/main" id="{28CE7FC0-B673-1721-257D-A83BCDADAADB}"/>
              </a:ext>
            </a:extLst>
          </p:cNvPr>
          <p:cNvSpPr/>
          <p:nvPr/>
        </p:nvSpPr>
        <p:spPr>
          <a:xfrm>
            <a:off x="10123609" y="134819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9" name="Rectangle 8">
            <a:extLst>
              <a:ext uri="{FF2B5EF4-FFF2-40B4-BE49-F238E27FC236}">
                <a16:creationId xmlns:a16="http://schemas.microsoft.com/office/drawing/2014/main" id="{5F66C2BC-0565-FFF6-C359-676323E582DA}"/>
              </a:ext>
            </a:extLst>
          </p:cNvPr>
          <p:cNvSpPr/>
          <p:nvPr/>
        </p:nvSpPr>
        <p:spPr>
          <a:xfrm>
            <a:off x="10146015" y="1821871"/>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cxnSp>
        <p:nvCxnSpPr>
          <p:cNvPr id="37" name="Straight Connector 36">
            <a:extLst>
              <a:ext uri="{FF2B5EF4-FFF2-40B4-BE49-F238E27FC236}">
                <a16:creationId xmlns:a16="http://schemas.microsoft.com/office/drawing/2014/main" id="{C50738B1-7D89-DBEF-1665-7FAA69913946}"/>
              </a:ext>
            </a:extLst>
          </p:cNvPr>
          <p:cNvCxnSpPr>
            <a:cxnSpLocks/>
          </p:cNvCxnSpPr>
          <p:nvPr/>
        </p:nvCxnSpPr>
        <p:spPr>
          <a:xfrm>
            <a:off x="10497640" y="2063480"/>
            <a:ext cx="15154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294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p:sp>
        <p:nvSpPr>
          <p:cNvPr id="3" name="Rectangle 2">
            <a:extLst>
              <a:ext uri="{FF2B5EF4-FFF2-40B4-BE49-F238E27FC236}">
                <a16:creationId xmlns:a16="http://schemas.microsoft.com/office/drawing/2014/main" id="{5EE599E1-FC7D-C62B-C34E-23F9180F34C6}"/>
              </a:ext>
            </a:extLst>
          </p:cNvPr>
          <p:cNvSpPr/>
          <p:nvPr/>
        </p:nvSpPr>
        <p:spPr>
          <a:xfrm>
            <a:off x="9288958" y="3306441"/>
            <a:ext cx="2480094" cy="1292662"/>
          </a:xfrm>
          <a:prstGeom prst="rect">
            <a:avLst/>
          </a:prstGeom>
        </p:spPr>
        <p:txBody>
          <a:bodyPr wrap="square">
            <a:spAutoFit/>
          </a:bodyPr>
          <a:lstStyle/>
          <a:p>
            <a:pPr algn="ctr"/>
            <a:r>
              <a:rPr lang="en-US" sz="2600" dirty="0"/>
              <a:t>R</a:t>
            </a:r>
            <a:r>
              <a:rPr lang="en-US" sz="2600" baseline="-25000" dirty="0"/>
              <a:t>0 </a:t>
            </a:r>
            <a:r>
              <a:rPr lang="en-US" sz="2600" dirty="0"/>
              <a:t>must be &gt;1 for a disease to start spreading!</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75DE6-3F10-8DC9-D8F0-5355D1C6A12C}"/>
                  </a:ext>
                </a:extLst>
              </p:cNvPr>
              <p:cNvSpPr/>
              <p:nvPr/>
            </p:nvSpPr>
            <p:spPr>
              <a:xfrm>
                <a:off x="8343662" y="1493167"/>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xmlns="">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8343662" y="1493167"/>
                <a:ext cx="2331794" cy="1105046"/>
              </a:xfrm>
              <a:prstGeom prst="rect">
                <a:avLst/>
              </a:prstGeom>
              <a:blipFill>
                <a:blip r:embed="rId19"/>
                <a:stretch>
                  <a:fillRect b="-6818"/>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E3A72AD8-8E68-0ABE-5555-03C49CD08AA3}"/>
              </a:ext>
            </a:extLst>
          </p:cNvPr>
          <p:cNvSpPr/>
          <p:nvPr/>
        </p:nvSpPr>
        <p:spPr>
          <a:xfrm>
            <a:off x="10302366" y="1561996"/>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6" name="Rectangle 35">
            <a:extLst>
              <a:ext uri="{FF2B5EF4-FFF2-40B4-BE49-F238E27FC236}">
                <a16:creationId xmlns:a16="http://schemas.microsoft.com/office/drawing/2014/main" id="{6EBB160E-39A5-D795-C72D-585D24E747A1}"/>
              </a:ext>
            </a:extLst>
          </p:cNvPr>
          <p:cNvSpPr/>
          <p:nvPr/>
        </p:nvSpPr>
        <p:spPr>
          <a:xfrm>
            <a:off x="10197416" y="1270685"/>
            <a:ext cx="2179377" cy="892552"/>
          </a:xfrm>
          <a:prstGeom prst="rect">
            <a:avLst/>
          </a:prstGeom>
        </p:spPr>
        <p:txBody>
          <a:bodyPr wrap="square">
            <a:spAutoFit/>
          </a:bodyPr>
          <a:lstStyle/>
          <a:p>
            <a:pPr algn="ctr"/>
            <a:r>
              <a:rPr lang="en-US" sz="2600" dirty="0"/>
              <a:t>infections created</a:t>
            </a:r>
          </a:p>
        </p:txBody>
      </p:sp>
      <p:sp>
        <p:nvSpPr>
          <p:cNvPr id="37" name="Rectangle 36">
            <a:extLst>
              <a:ext uri="{FF2B5EF4-FFF2-40B4-BE49-F238E27FC236}">
                <a16:creationId xmlns:a16="http://schemas.microsoft.com/office/drawing/2014/main" id="{493B86BE-50C8-827A-CF58-41E52D3B0AE4}"/>
              </a:ext>
            </a:extLst>
          </p:cNvPr>
          <p:cNvSpPr/>
          <p:nvPr/>
        </p:nvSpPr>
        <p:spPr>
          <a:xfrm>
            <a:off x="10427294" y="2072973"/>
            <a:ext cx="1764706" cy="892552"/>
          </a:xfrm>
          <a:prstGeom prst="rect">
            <a:avLst/>
          </a:prstGeom>
        </p:spPr>
        <p:txBody>
          <a:bodyPr wrap="square">
            <a:spAutoFit/>
          </a:bodyPr>
          <a:lstStyle/>
          <a:p>
            <a:pPr algn="ctr"/>
            <a:r>
              <a:rPr lang="en-US" sz="2600" dirty="0"/>
              <a:t>infections lost</a:t>
            </a:r>
          </a:p>
        </p:txBody>
      </p:sp>
      <p:sp>
        <p:nvSpPr>
          <p:cNvPr id="38" name="Right Brace 37">
            <a:extLst>
              <a:ext uri="{FF2B5EF4-FFF2-40B4-BE49-F238E27FC236}">
                <a16:creationId xmlns:a16="http://schemas.microsoft.com/office/drawing/2014/main" id="{7EE0388A-B12E-A02C-5876-FAD375C07491}"/>
              </a:ext>
            </a:extLst>
          </p:cNvPr>
          <p:cNvSpPr/>
          <p:nvPr/>
        </p:nvSpPr>
        <p:spPr>
          <a:xfrm>
            <a:off x="10305478" y="2218248"/>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4" name="Rectangle 3">
            <a:extLst>
              <a:ext uri="{FF2B5EF4-FFF2-40B4-BE49-F238E27FC236}">
                <a16:creationId xmlns:a16="http://schemas.microsoft.com/office/drawing/2014/main" id="{C50CB3D3-95E6-C28C-77C0-B62A15ABB2FB}"/>
              </a:ext>
            </a:extLst>
          </p:cNvPr>
          <p:cNvSpPr/>
          <p:nvPr/>
        </p:nvSpPr>
        <p:spPr>
          <a:xfrm>
            <a:off x="4058104" y="109382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6" name="Rectangle 5">
            <a:extLst>
              <a:ext uri="{FF2B5EF4-FFF2-40B4-BE49-F238E27FC236}">
                <a16:creationId xmlns:a16="http://schemas.microsoft.com/office/drawing/2014/main" id="{7803F47C-3056-05E0-E7DA-A0742D684A8A}"/>
              </a:ext>
            </a:extLst>
          </p:cNvPr>
          <p:cNvSpPr/>
          <p:nvPr/>
        </p:nvSpPr>
        <p:spPr>
          <a:xfrm>
            <a:off x="5976624" y="107339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spTree>
    <p:extLst>
      <p:ext uri="{BB962C8B-B14F-4D97-AF65-F5344CB8AC3E}">
        <p14:creationId xmlns:p14="http://schemas.microsoft.com/office/powerpoint/2010/main" val="1136271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17A7D7-B0DE-3454-F562-7BC623020A41}"/>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DD17A7D7-B0DE-3454-F562-7BC623020A41}"/>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909B684-9BA6-8C22-E7B7-8F633A4F18D0}"/>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endParaRPr lang="en-US" dirty="0"/>
          </a:p>
        </p:txBody>
      </p:sp>
    </p:spTree>
    <p:extLst>
      <p:ext uri="{BB962C8B-B14F-4D97-AF65-F5344CB8AC3E}">
        <p14:creationId xmlns:p14="http://schemas.microsoft.com/office/powerpoint/2010/main" val="2595358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65D368D-16AB-3DBF-97DD-6608B99BFB20}"/>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265D368D-16AB-3DBF-97DD-6608B99BFB20}"/>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D6287148-8397-B1E7-A728-44F427E766E8}"/>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Tree>
    <p:extLst>
      <p:ext uri="{BB962C8B-B14F-4D97-AF65-F5344CB8AC3E}">
        <p14:creationId xmlns:p14="http://schemas.microsoft.com/office/powerpoint/2010/main" val="561365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2"/>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367CFAD-6206-021E-1F19-08EA525DEC1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4367CFAD-6206-021E-1F19-08EA525DEC1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57812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allowed to disperse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11" name="Rectangle 10">
            <a:extLst>
              <a:ext uri="{FF2B5EF4-FFF2-40B4-BE49-F238E27FC236}">
                <a16:creationId xmlns:a16="http://schemas.microsoft.com/office/drawing/2014/main" id="{016C3C48-4494-125A-70E7-D7874F64B791}"/>
              </a:ext>
            </a:extLst>
          </p:cNvPr>
          <p:cNvSpPr/>
          <p:nvPr/>
        </p:nvSpPr>
        <p:spPr>
          <a:xfrm>
            <a:off x="5648672" y="3429000"/>
            <a:ext cx="6381750" cy="320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084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sp>
        <p:nvSpPr>
          <p:cNvPr id="30" name="Content Placeholder 2">
            <a:extLst>
              <a:ext uri="{FF2B5EF4-FFF2-40B4-BE49-F238E27FC236}">
                <a16:creationId xmlns:a16="http://schemas.microsoft.com/office/drawing/2014/main" id="{429AA54A-9407-2180-E554-2A76C699FFD2}"/>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97C83D7-A48F-A4AF-B737-1E1F0DAC70A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2" name="Rectangle 31">
                <a:extLst>
                  <a:ext uri="{FF2B5EF4-FFF2-40B4-BE49-F238E27FC236}">
                    <a16:creationId xmlns:a16="http://schemas.microsoft.com/office/drawing/2014/main" id="{D97C83D7-A48F-A4AF-B737-1E1F0DAC70A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10377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sp>
        <p:nvSpPr>
          <p:cNvPr id="31" name="Content Placeholder 2">
            <a:extLst>
              <a:ext uri="{FF2B5EF4-FFF2-40B4-BE49-F238E27FC236}">
                <a16:creationId xmlns:a16="http://schemas.microsoft.com/office/drawing/2014/main" id="{13C00DC5-9377-1CA6-9F3B-E9E4C4DA7ADC}"/>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59ED5C-D7F6-7311-A2E4-912D81D20C3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4" name="Rectangle 33">
                <a:extLst>
                  <a:ext uri="{FF2B5EF4-FFF2-40B4-BE49-F238E27FC236}">
                    <a16:creationId xmlns:a16="http://schemas.microsoft.com/office/drawing/2014/main" id="{2159ED5C-D7F6-7311-A2E4-912D81D20C3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17188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sp>
        <p:nvSpPr>
          <p:cNvPr id="32" name="Content Placeholder 2">
            <a:extLst>
              <a:ext uri="{FF2B5EF4-FFF2-40B4-BE49-F238E27FC236}">
                <a16:creationId xmlns:a16="http://schemas.microsoft.com/office/drawing/2014/main" id="{9B40A6BD-A20E-BE53-EA4B-DC4E90616628}"/>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DFBFC3F-49AC-4589-9CFF-F840228A070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6" name="Rectangle 35">
                <a:extLst>
                  <a:ext uri="{FF2B5EF4-FFF2-40B4-BE49-F238E27FC236}">
                    <a16:creationId xmlns:a16="http://schemas.microsoft.com/office/drawing/2014/main" id="{EDFBFC3F-49AC-4589-9CFF-F840228A070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6991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sp>
        <p:nvSpPr>
          <p:cNvPr id="36" name="Content Placeholder 2">
            <a:extLst>
              <a:ext uri="{FF2B5EF4-FFF2-40B4-BE49-F238E27FC236}">
                <a16:creationId xmlns:a16="http://schemas.microsoft.com/office/drawing/2014/main" id="{22A9B789-D8DE-D13F-2B00-54063F9BC40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A9E66A0-5B94-B627-37B9-126F5261D50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7" name="Rectangle 36">
                <a:extLst>
                  <a:ext uri="{FF2B5EF4-FFF2-40B4-BE49-F238E27FC236}">
                    <a16:creationId xmlns:a16="http://schemas.microsoft.com/office/drawing/2014/main" id="{9A9E66A0-5B94-B627-37B9-126F5261D50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032570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3"/>
                <a:stretch>
                  <a:fillRect l="-3322"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20211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3"/>
                <a:stretch>
                  <a:fillRect l="-3322" t="-11905" b="-2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DA4962-3B92-8EA7-DB27-1099DB3CE676}"/>
                  </a:ext>
                </a:extLst>
              </p:cNvPr>
              <p:cNvSpPr txBox="1">
                <a:spLocks noChangeArrowheads="1"/>
              </p:cNvSpPr>
              <p:nvPr/>
            </p:nvSpPr>
            <p:spPr bwMode="auto">
              <a:xfrm>
                <a:off x="10860831" y="6226000"/>
                <a:ext cx="1295079"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 5</a:t>
                </a:r>
              </a:p>
            </p:txBody>
          </p:sp>
        </mc:Choice>
        <mc:Fallback xmlns="">
          <p:sp>
            <p:nvSpPr>
              <p:cNvPr id="2" name="TextBox 1">
                <a:extLst>
                  <a:ext uri="{FF2B5EF4-FFF2-40B4-BE49-F238E27FC236}">
                    <a16:creationId xmlns:a16="http://schemas.microsoft.com/office/drawing/2014/main" id="{D5DA4962-3B92-8EA7-DB27-1099DB3CE676}"/>
                  </a:ext>
                </a:extLst>
              </p:cNvPr>
              <p:cNvSpPr txBox="1">
                <a:spLocks noRot="1" noChangeAspect="1" noMove="1" noResize="1" noEditPoints="1" noAdjustHandles="1" noChangeArrowheads="1" noChangeShapeType="1" noTextEdit="1"/>
              </p:cNvSpPr>
              <p:nvPr/>
            </p:nvSpPr>
            <p:spPr bwMode="auto">
              <a:xfrm>
                <a:off x="10860831" y="6226000"/>
                <a:ext cx="1295079" cy="523875"/>
              </a:xfrm>
              <a:prstGeom prst="rect">
                <a:avLst/>
              </a:prstGeom>
              <a:blipFill>
                <a:blip r:embed="rId5"/>
                <a:stretch>
                  <a:fillRect l="-2913"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335129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442015" y="175746"/>
            <a:ext cx="77223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can add realism to our models with births and deaths to </a:t>
            </a:r>
            <a:r>
              <a:rPr lang="en-US" sz="2800" b="1" dirty="0">
                <a:solidFill>
                  <a:srgbClr val="C00000"/>
                </a:solidFill>
                <a:latin typeface="+mn-lt"/>
              </a:rPr>
              <a:t>maintain</a:t>
            </a:r>
            <a:r>
              <a:rPr lang="en-US" sz="2800" dirty="0">
                <a:latin typeface="+mn-lt"/>
              </a:rPr>
              <a:t> endemic pathogens.</a:t>
            </a:r>
          </a:p>
        </p:txBody>
      </p: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82113" y="3019698"/>
            <a:ext cx="701653" cy="701653"/>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878012" y="3072946"/>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738866" y="2983453"/>
            <a:ext cx="701653" cy="701653"/>
          </a:xfrm>
          <a:prstGeom prst="rect">
            <a:avLst/>
          </a:prstGeom>
        </p:spPr>
      </p:pic>
      <p:grpSp>
        <p:nvGrpSpPr>
          <p:cNvPr id="40" name="Group 39">
            <a:extLst>
              <a:ext uri="{FF2B5EF4-FFF2-40B4-BE49-F238E27FC236}">
                <a16:creationId xmlns:a16="http://schemas.microsoft.com/office/drawing/2014/main" id="{8CA734AB-4913-1286-43AB-CDB821B2CF6B}"/>
              </a:ext>
            </a:extLst>
          </p:cNvPr>
          <p:cNvGrpSpPr/>
          <p:nvPr/>
        </p:nvGrpSpPr>
        <p:grpSpPr>
          <a:xfrm>
            <a:off x="5702182" y="826767"/>
            <a:ext cx="5931043" cy="2105241"/>
            <a:chOff x="2634893" y="952481"/>
            <a:chExt cx="5931043" cy="2105241"/>
          </a:xfrm>
        </p:grpSpPr>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9832C6D9-4345-BB74-C751-4A707DF9B01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 name="Straight Arrow Connector 2">
              <a:extLst>
                <a:ext uri="{FF2B5EF4-FFF2-40B4-BE49-F238E27FC236}">
                  <a16:creationId xmlns:a16="http://schemas.microsoft.com/office/drawing/2014/main" id="{1A8A1FCD-4CA1-1E37-AE8C-FF685D3293E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CBF2FF7D-3E81-1CEC-8D00-3DBC7D166DAB}"/>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335D6FF4-C87C-809D-3BC8-B5BDB525C8CD}"/>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 name="Rectangle 5">
              <a:extLst>
                <a:ext uri="{FF2B5EF4-FFF2-40B4-BE49-F238E27FC236}">
                  <a16:creationId xmlns:a16="http://schemas.microsoft.com/office/drawing/2014/main" id="{B831EC4B-6916-BB86-1388-28BCF18DCF70}"/>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b="1" dirty="0">
                  <a:solidFill>
                    <a:schemeClr val="tx1"/>
                  </a:solidFill>
                  <a:highlight>
                    <a:srgbClr val="FFFF00"/>
                  </a:highlight>
                  <a:cs typeface="Cambria Math"/>
                </a:rPr>
                <a:t>b</a:t>
              </a:r>
            </a:p>
          </p:txBody>
        </p:sp>
        <p:sp>
          <p:nvSpPr>
            <p:cNvPr id="36" name="Rectangle 35">
              <a:extLst>
                <a:ext uri="{FF2B5EF4-FFF2-40B4-BE49-F238E27FC236}">
                  <a16:creationId xmlns:a16="http://schemas.microsoft.com/office/drawing/2014/main" id="{2421E67A-CD08-6559-4674-22BC808F4694}"/>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7" name="Rectangle 36">
              <a:extLst>
                <a:ext uri="{FF2B5EF4-FFF2-40B4-BE49-F238E27FC236}">
                  <a16:creationId xmlns:a16="http://schemas.microsoft.com/office/drawing/2014/main" id="{E5B64D6F-CFA2-3BCB-E93F-E8342D65724D}"/>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8" name="Rectangle 37">
              <a:extLst>
                <a:ext uri="{FF2B5EF4-FFF2-40B4-BE49-F238E27FC236}">
                  <a16:creationId xmlns:a16="http://schemas.microsoft.com/office/drawing/2014/main" id="{01CF4219-322E-3A02-3AE3-95C923032F86}"/>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grpSp>
      <p:sp>
        <p:nvSpPr>
          <p:cNvPr id="39" name="Rectangle 38">
            <a:extLst>
              <a:ext uri="{FF2B5EF4-FFF2-40B4-BE49-F238E27FC236}">
                <a16:creationId xmlns:a16="http://schemas.microsoft.com/office/drawing/2014/main" id="{E7BCAE1F-02C9-AA59-3BDB-5E41AF6CD3F5}"/>
              </a:ext>
            </a:extLst>
          </p:cNvPr>
          <p:cNvSpPr/>
          <p:nvPr/>
        </p:nvSpPr>
        <p:spPr>
          <a:xfrm>
            <a:off x="102685" y="5657671"/>
            <a:ext cx="2193215" cy="1200329"/>
          </a:xfrm>
          <a:prstGeom prst="rect">
            <a:avLst/>
          </a:prstGeom>
        </p:spPr>
        <p:txBody>
          <a:bodyPr wrap="square">
            <a:spAutoFit/>
          </a:bodyPr>
          <a:lstStyle/>
          <a:p>
            <a:r>
              <a:rPr lang="en-US" b="1" dirty="0">
                <a:highlight>
                  <a:srgbClr val="FFFF00"/>
                </a:highlight>
                <a:cs typeface="Cambria Math"/>
              </a:rPr>
              <a:t>b = birth rate</a:t>
            </a:r>
          </a:p>
          <a:p>
            <a:r>
              <a:rPr lang="en-GB" b="1" dirty="0">
                <a:highlight>
                  <a:srgbClr val="FFFF00"/>
                </a:highlight>
                <a:sym typeface="Symbol" pitchFamily="2" charset="2"/>
              </a:rPr>
              <a:t></a:t>
            </a:r>
            <a:r>
              <a:rPr lang="en-US" b="1" dirty="0">
                <a:highlight>
                  <a:srgbClr val="FFFF00"/>
                </a:highlight>
                <a:sym typeface="Symbol" pitchFamily="2" charset="2"/>
              </a:rPr>
              <a:t> = death rate</a:t>
            </a:r>
            <a:endParaRPr lang="en-US" b="1" dirty="0">
              <a:highlight>
                <a:srgbClr val="FFFF00"/>
              </a:highlight>
              <a:ea typeface="Lucida Grande"/>
              <a:cs typeface="Lucida Grande"/>
            </a:endParaRPr>
          </a:p>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pic>
        <p:nvPicPr>
          <p:cNvPr id="41" name="Picture 4" descr="Antibodies : Production, Structure, and Classes">
            <a:extLst>
              <a:ext uri="{FF2B5EF4-FFF2-40B4-BE49-F238E27FC236}">
                <a16:creationId xmlns:a16="http://schemas.microsoft.com/office/drawing/2014/main" id="{2CCC9058-50AC-DA6C-B61C-2DA55DD974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0964279" y="3181409"/>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D5D9D77-7997-7948-9070-54DB937680D6}"/>
                  </a:ext>
                </a:extLst>
              </p:cNvPr>
              <p:cNvSpPr/>
              <p:nvPr/>
            </p:nvSpPr>
            <p:spPr>
              <a:xfrm>
                <a:off x="-121181" y="1319456"/>
                <a:ext cx="5811228"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𝑏</m:t>
                      </m:r>
                      <m:r>
                        <a:rPr lang="en-US" sz="3200" b="1" i="1" dirty="0" smtClean="0">
                          <a:latin typeface="Cambria Math" panose="02040503050406030204" pitchFamily="18" charset="0"/>
                          <a:ea typeface="Cambria Math" panose="02040503050406030204" pitchFamily="18" charset="0"/>
                          <a:sym typeface="Symbol" pitchFamily="2" charset="2"/>
                        </a:rPr>
                        <m:t>(</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i="1" dirty="0">
                          <a:latin typeface="Cambria Math" panose="02040503050406030204" pitchFamily="18" charset="0"/>
                          <a:ea typeface="Cambria Math" panose="02040503050406030204" pitchFamily="18" charset="0"/>
                          <a:sym typeface="Symbol" pitchFamily="2" charset="2"/>
                        </a:rPr>
                        <m:t>+</m:t>
                      </m:r>
                      <m:r>
                        <a:rPr lang="en-US" sz="32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3200" b="0" i="1" dirty="0" smtClean="0">
                          <a:solidFill>
                            <a:srgbClr val="0070C0"/>
                          </a:solidFill>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32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32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AD5D9D77-7997-7948-9070-54DB937680D6}"/>
                  </a:ext>
                </a:extLst>
              </p:cNvPr>
              <p:cNvSpPr>
                <a:spLocks noRot="1" noChangeAspect="1" noMove="1" noResize="1" noEditPoints="1" noAdjustHandles="1" noChangeArrowheads="1" noChangeShapeType="1" noTextEdit="1"/>
              </p:cNvSpPr>
              <p:nvPr/>
            </p:nvSpPr>
            <p:spPr>
              <a:xfrm>
                <a:off x="-121181" y="1319456"/>
                <a:ext cx="5811228" cy="1027333"/>
              </a:xfrm>
              <a:prstGeom prst="rect">
                <a:avLst/>
              </a:prstGeom>
              <a:blipFill>
                <a:blip r:embed="rId11"/>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B96E4023-E5DC-B1B3-2F93-C9775CA990EA}"/>
                  </a:ext>
                </a:extLst>
              </p:cNvPr>
              <p:cNvSpPr/>
              <p:nvPr/>
            </p:nvSpPr>
            <p:spPr>
              <a:xfrm>
                <a:off x="-551506" y="2379889"/>
                <a:ext cx="4861143"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43" name="Rectangle 42">
                <a:extLst>
                  <a:ext uri="{FF2B5EF4-FFF2-40B4-BE49-F238E27FC236}">
                    <a16:creationId xmlns:a16="http://schemas.microsoft.com/office/drawing/2014/main" id="{B96E4023-E5DC-B1B3-2F93-C9775CA990EA}"/>
                  </a:ext>
                </a:extLst>
              </p:cNvPr>
              <p:cNvSpPr>
                <a:spLocks noRot="1" noChangeAspect="1" noMove="1" noResize="1" noEditPoints="1" noAdjustHandles="1" noChangeArrowheads="1" noChangeShapeType="1" noTextEdit="1"/>
              </p:cNvSpPr>
              <p:nvPr/>
            </p:nvSpPr>
            <p:spPr>
              <a:xfrm>
                <a:off x="-551506" y="2379889"/>
                <a:ext cx="4861143" cy="1027333"/>
              </a:xfrm>
              <a:prstGeom prst="rect">
                <a:avLst/>
              </a:prstGeom>
              <a:blipFill>
                <a:blip r:embed="rId12"/>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D887D47-A423-2D9E-09E4-146143629C16}"/>
                  </a:ext>
                </a:extLst>
              </p:cNvPr>
              <p:cNvSpPr/>
              <p:nvPr/>
            </p:nvSpPr>
            <p:spPr>
              <a:xfrm>
                <a:off x="-121181" y="3396440"/>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44" name="Rectangle 43">
                <a:extLst>
                  <a:ext uri="{FF2B5EF4-FFF2-40B4-BE49-F238E27FC236}">
                    <a16:creationId xmlns:a16="http://schemas.microsoft.com/office/drawing/2014/main" id="{2D887D47-A423-2D9E-09E4-146143629C16}"/>
                  </a:ext>
                </a:extLst>
              </p:cNvPr>
              <p:cNvSpPr>
                <a:spLocks noRot="1" noChangeAspect="1" noMove="1" noResize="1" noEditPoints="1" noAdjustHandles="1" noChangeArrowheads="1" noChangeShapeType="1" noTextEdit="1"/>
              </p:cNvSpPr>
              <p:nvPr/>
            </p:nvSpPr>
            <p:spPr>
              <a:xfrm>
                <a:off x="-121181" y="3396440"/>
                <a:ext cx="3081636" cy="1027333"/>
              </a:xfrm>
              <a:prstGeom prst="rect">
                <a:avLst/>
              </a:prstGeom>
              <a:blipFill>
                <a:blip r:embed="rId13"/>
                <a:stretch>
                  <a:fillRect b="-8537"/>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00D852EC-3D2D-F6A0-BD7A-377F3952A56F}"/>
              </a:ext>
            </a:extLst>
          </p:cNvPr>
          <p:cNvPicPr>
            <a:picLocks noChangeAspect="1"/>
          </p:cNvPicPr>
          <p:nvPr/>
        </p:nvPicPr>
        <p:blipFill>
          <a:blip r:embed="rId14"/>
          <a:stretch>
            <a:fillRect/>
          </a:stretch>
        </p:blipFill>
        <p:spPr>
          <a:xfrm>
            <a:off x="7461832" y="3910107"/>
            <a:ext cx="3971646" cy="2978735"/>
          </a:xfrm>
          <a:prstGeom prst="rect">
            <a:avLst/>
          </a:prstGeom>
        </p:spPr>
      </p:pic>
      <p:sp>
        <p:nvSpPr>
          <p:cNvPr id="8" name="Rectangle 7">
            <a:extLst>
              <a:ext uri="{FF2B5EF4-FFF2-40B4-BE49-F238E27FC236}">
                <a16:creationId xmlns:a16="http://schemas.microsoft.com/office/drawing/2014/main" id="{DABF978C-6BA2-CA9E-887F-19D4DEA2930C}"/>
              </a:ext>
            </a:extLst>
          </p:cNvPr>
          <p:cNvSpPr/>
          <p:nvPr/>
        </p:nvSpPr>
        <p:spPr>
          <a:xfrm>
            <a:off x="7595616" y="1032996"/>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transmission</a:t>
            </a:r>
          </a:p>
        </p:txBody>
      </p:sp>
      <p:sp>
        <p:nvSpPr>
          <p:cNvPr id="9" name="Rectangle 8">
            <a:extLst>
              <a:ext uri="{FF2B5EF4-FFF2-40B4-BE49-F238E27FC236}">
                <a16:creationId xmlns:a16="http://schemas.microsoft.com/office/drawing/2014/main" id="{BE9D0D20-7557-6D45-2160-80ED523E798E}"/>
              </a:ext>
            </a:extLst>
          </p:cNvPr>
          <p:cNvSpPr/>
          <p:nvPr/>
        </p:nvSpPr>
        <p:spPr>
          <a:xfrm>
            <a:off x="9033030" y="105084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recovery</a:t>
            </a:r>
          </a:p>
        </p:txBody>
      </p:sp>
      <p:sp>
        <p:nvSpPr>
          <p:cNvPr id="10" name="Rectangle 9">
            <a:extLst>
              <a:ext uri="{FF2B5EF4-FFF2-40B4-BE49-F238E27FC236}">
                <a16:creationId xmlns:a16="http://schemas.microsoft.com/office/drawing/2014/main" id="{5401DB6D-8D0A-38D6-FE3F-0E6F490A5A50}"/>
              </a:ext>
            </a:extLst>
          </p:cNvPr>
          <p:cNvSpPr/>
          <p:nvPr/>
        </p:nvSpPr>
        <p:spPr>
          <a:xfrm>
            <a:off x="5657484" y="102844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births</a:t>
            </a:r>
          </a:p>
        </p:txBody>
      </p:sp>
      <p:sp>
        <p:nvSpPr>
          <p:cNvPr id="27" name="Rectangle 26">
            <a:extLst>
              <a:ext uri="{FF2B5EF4-FFF2-40B4-BE49-F238E27FC236}">
                <a16:creationId xmlns:a16="http://schemas.microsoft.com/office/drawing/2014/main" id="{6E87B03D-75C3-0CF0-7518-19B1CAEC08BC}"/>
              </a:ext>
            </a:extLst>
          </p:cNvPr>
          <p:cNvSpPr/>
          <p:nvPr/>
        </p:nvSpPr>
        <p:spPr>
          <a:xfrm>
            <a:off x="6963678" y="627492"/>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28" name="Rectangle 27">
            <a:extLst>
              <a:ext uri="{FF2B5EF4-FFF2-40B4-BE49-F238E27FC236}">
                <a16:creationId xmlns:a16="http://schemas.microsoft.com/office/drawing/2014/main" id="{BE6632D8-F879-DFA3-D017-635D3A88FBB1}"/>
              </a:ext>
            </a:extLst>
          </p:cNvPr>
          <p:cNvSpPr/>
          <p:nvPr/>
        </p:nvSpPr>
        <p:spPr>
          <a:xfrm>
            <a:off x="8664785" y="559950"/>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29" name="Rectangle 28">
            <a:extLst>
              <a:ext uri="{FF2B5EF4-FFF2-40B4-BE49-F238E27FC236}">
                <a16:creationId xmlns:a16="http://schemas.microsoft.com/office/drawing/2014/main" id="{E77EC39B-A376-66A8-EDB2-4A3218A802BC}"/>
              </a:ext>
            </a:extLst>
          </p:cNvPr>
          <p:cNvSpPr/>
          <p:nvPr/>
        </p:nvSpPr>
        <p:spPr>
          <a:xfrm>
            <a:off x="10131138" y="530292"/>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Tree>
    <p:extLst>
      <p:ext uri="{BB962C8B-B14F-4D97-AF65-F5344CB8AC3E}">
        <p14:creationId xmlns:p14="http://schemas.microsoft.com/office/powerpoint/2010/main" val="10922866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33" name="Title 1">
            <a:extLst>
              <a:ext uri="{FF2B5EF4-FFF2-40B4-BE49-F238E27FC236}">
                <a16:creationId xmlns:a16="http://schemas.microsoft.com/office/drawing/2014/main" id="{531A034C-3F55-B343-9E35-CFA6435AB571}"/>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1125BD5-CC82-E531-EB79-F76ECA1B5BFE}"/>
              </a:ext>
            </a:extLst>
          </p:cNvPr>
          <p:cNvSpPr txBox="1"/>
          <p:nvPr/>
        </p:nvSpPr>
        <p:spPr>
          <a:xfrm>
            <a:off x="65817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pic>
        <p:nvPicPr>
          <p:cNvPr id="39" name="Graphic 62" descr="Woman outline">
            <a:extLst>
              <a:ext uri="{FF2B5EF4-FFF2-40B4-BE49-F238E27FC236}">
                <a16:creationId xmlns:a16="http://schemas.microsoft.com/office/drawing/2014/main" id="{64E73176-A7A4-5F3A-0C60-F9E8CCEF211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
        <p:nvSpPr>
          <p:cNvPr id="2" name="Rectangle 1">
            <a:extLst>
              <a:ext uri="{FF2B5EF4-FFF2-40B4-BE49-F238E27FC236}">
                <a16:creationId xmlns:a16="http://schemas.microsoft.com/office/drawing/2014/main" id="{99F12405-9F35-DD85-A6CE-B85B0F81ECA9}"/>
              </a:ext>
            </a:extLst>
          </p:cNvPr>
          <p:cNvSpPr/>
          <p:nvPr/>
        </p:nvSpPr>
        <p:spPr>
          <a:xfrm>
            <a:off x="7996385" y="161960"/>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transmission</a:t>
            </a:r>
          </a:p>
        </p:txBody>
      </p:sp>
      <p:sp>
        <p:nvSpPr>
          <p:cNvPr id="29" name="Rectangle 28">
            <a:extLst>
              <a:ext uri="{FF2B5EF4-FFF2-40B4-BE49-F238E27FC236}">
                <a16:creationId xmlns:a16="http://schemas.microsoft.com/office/drawing/2014/main" id="{C80FF3E8-7DB1-E4EC-5D6B-3396436CBFB3}"/>
              </a:ext>
            </a:extLst>
          </p:cNvPr>
          <p:cNvSpPr/>
          <p:nvPr/>
        </p:nvSpPr>
        <p:spPr>
          <a:xfrm>
            <a:off x="9433799" y="179806"/>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recovery</a:t>
            </a:r>
          </a:p>
        </p:txBody>
      </p:sp>
      <p:sp>
        <p:nvSpPr>
          <p:cNvPr id="30" name="Rectangle 29">
            <a:extLst>
              <a:ext uri="{FF2B5EF4-FFF2-40B4-BE49-F238E27FC236}">
                <a16:creationId xmlns:a16="http://schemas.microsoft.com/office/drawing/2014/main" id="{EA7E56F9-7EA5-08AE-7AFC-502F1E2E8818}"/>
              </a:ext>
            </a:extLst>
          </p:cNvPr>
          <p:cNvSpPr/>
          <p:nvPr/>
        </p:nvSpPr>
        <p:spPr>
          <a:xfrm>
            <a:off x="6058253" y="157411"/>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births</a:t>
            </a:r>
          </a:p>
        </p:txBody>
      </p:sp>
      <p:sp>
        <p:nvSpPr>
          <p:cNvPr id="35" name="Rectangle 34">
            <a:extLst>
              <a:ext uri="{FF2B5EF4-FFF2-40B4-BE49-F238E27FC236}">
                <a16:creationId xmlns:a16="http://schemas.microsoft.com/office/drawing/2014/main" id="{550B06D8-523C-A242-2DFE-72BEA9FAE689}"/>
              </a:ext>
            </a:extLst>
          </p:cNvPr>
          <p:cNvSpPr/>
          <p:nvPr/>
        </p:nvSpPr>
        <p:spPr>
          <a:xfrm>
            <a:off x="7452820" y="-170355"/>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36" name="Rectangle 35">
            <a:extLst>
              <a:ext uri="{FF2B5EF4-FFF2-40B4-BE49-F238E27FC236}">
                <a16:creationId xmlns:a16="http://schemas.microsoft.com/office/drawing/2014/main" id="{872EFD60-A74D-3CC2-7B0C-F539D6FA6C17}"/>
              </a:ext>
            </a:extLst>
          </p:cNvPr>
          <p:cNvSpPr/>
          <p:nvPr/>
        </p:nvSpPr>
        <p:spPr>
          <a:xfrm>
            <a:off x="9176269" y="-15524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37" name="Rectangle 36">
            <a:extLst>
              <a:ext uri="{FF2B5EF4-FFF2-40B4-BE49-F238E27FC236}">
                <a16:creationId xmlns:a16="http://schemas.microsoft.com/office/drawing/2014/main" id="{C5CDC548-F20E-8093-D7ED-72FF2F7E4643}"/>
              </a:ext>
            </a:extLst>
          </p:cNvPr>
          <p:cNvSpPr/>
          <p:nvPr/>
        </p:nvSpPr>
        <p:spPr>
          <a:xfrm>
            <a:off x="10689123" y="-16017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Tree>
    <p:extLst>
      <p:ext uri="{BB962C8B-B14F-4D97-AF65-F5344CB8AC3E}">
        <p14:creationId xmlns:p14="http://schemas.microsoft.com/office/powerpoint/2010/main" val="41534119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1"/>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2"/>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sp>
        <p:nvSpPr>
          <p:cNvPr id="44" name="Title 1">
            <a:extLst>
              <a:ext uri="{FF2B5EF4-FFF2-40B4-BE49-F238E27FC236}">
                <a16:creationId xmlns:a16="http://schemas.microsoft.com/office/drawing/2014/main" id="{A605A3A0-BA34-3A54-7CF7-EDFDBA66ACAF}"/>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45" name="Graphic 62" descr="Woman outline">
            <a:extLst>
              <a:ext uri="{FF2B5EF4-FFF2-40B4-BE49-F238E27FC236}">
                <a16:creationId xmlns:a16="http://schemas.microsoft.com/office/drawing/2014/main" id="{A2CF2AD8-F98D-AFC7-4836-650A34C17133}"/>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
        <p:nvSpPr>
          <p:cNvPr id="2" name="Rectangle 1">
            <a:extLst>
              <a:ext uri="{FF2B5EF4-FFF2-40B4-BE49-F238E27FC236}">
                <a16:creationId xmlns:a16="http://schemas.microsoft.com/office/drawing/2014/main" id="{50093360-9D65-973D-54E2-9CD3D3C6EE6E}"/>
              </a:ext>
            </a:extLst>
          </p:cNvPr>
          <p:cNvSpPr/>
          <p:nvPr/>
        </p:nvSpPr>
        <p:spPr>
          <a:xfrm>
            <a:off x="7996385" y="161960"/>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transmission</a:t>
            </a:r>
          </a:p>
        </p:txBody>
      </p:sp>
      <p:sp>
        <p:nvSpPr>
          <p:cNvPr id="29" name="Rectangle 28">
            <a:extLst>
              <a:ext uri="{FF2B5EF4-FFF2-40B4-BE49-F238E27FC236}">
                <a16:creationId xmlns:a16="http://schemas.microsoft.com/office/drawing/2014/main" id="{A433E49F-7149-C1C4-9394-F9579E6F9BA0}"/>
              </a:ext>
            </a:extLst>
          </p:cNvPr>
          <p:cNvSpPr/>
          <p:nvPr/>
        </p:nvSpPr>
        <p:spPr>
          <a:xfrm>
            <a:off x="9433799" y="179806"/>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recovery</a:t>
            </a:r>
          </a:p>
        </p:txBody>
      </p:sp>
      <p:sp>
        <p:nvSpPr>
          <p:cNvPr id="30" name="Rectangle 29">
            <a:extLst>
              <a:ext uri="{FF2B5EF4-FFF2-40B4-BE49-F238E27FC236}">
                <a16:creationId xmlns:a16="http://schemas.microsoft.com/office/drawing/2014/main" id="{B8431AD1-A60B-5CBD-DE7E-5E4806F21366}"/>
              </a:ext>
            </a:extLst>
          </p:cNvPr>
          <p:cNvSpPr/>
          <p:nvPr/>
        </p:nvSpPr>
        <p:spPr>
          <a:xfrm>
            <a:off x="6058253" y="157411"/>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births</a:t>
            </a:r>
          </a:p>
        </p:txBody>
      </p:sp>
      <p:sp>
        <p:nvSpPr>
          <p:cNvPr id="33" name="Rectangle 32">
            <a:extLst>
              <a:ext uri="{FF2B5EF4-FFF2-40B4-BE49-F238E27FC236}">
                <a16:creationId xmlns:a16="http://schemas.microsoft.com/office/drawing/2014/main" id="{FAE47813-2911-C5A6-7839-7C619F1FB3A9}"/>
              </a:ext>
            </a:extLst>
          </p:cNvPr>
          <p:cNvSpPr/>
          <p:nvPr/>
        </p:nvSpPr>
        <p:spPr>
          <a:xfrm>
            <a:off x="7452820" y="-170355"/>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34" name="Rectangle 33">
            <a:extLst>
              <a:ext uri="{FF2B5EF4-FFF2-40B4-BE49-F238E27FC236}">
                <a16:creationId xmlns:a16="http://schemas.microsoft.com/office/drawing/2014/main" id="{682C1362-055E-33EB-96D5-2981841E2521}"/>
              </a:ext>
            </a:extLst>
          </p:cNvPr>
          <p:cNvSpPr/>
          <p:nvPr/>
        </p:nvSpPr>
        <p:spPr>
          <a:xfrm>
            <a:off x="9176269" y="-15524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35" name="Rectangle 34">
            <a:extLst>
              <a:ext uri="{FF2B5EF4-FFF2-40B4-BE49-F238E27FC236}">
                <a16:creationId xmlns:a16="http://schemas.microsoft.com/office/drawing/2014/main" id="{2010BCDA-0438-C6EA-967E-6C27E45ABA36}"/>
              </a:ext>
            </a:extLst>
          </p:cNvPr>
          <p:cNvSpPr/>
          <p:nvPr/>
        </p:nvSpPr>
        <p:spPr>
          <a:xfrm>
            <a:off x="10689123" y="-16017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Tree>
    <p:extLst>
      <p:ext uri="{BB962C8B-B14F-4D97-AF65-F5344CB8AC3E}">
        <p14:creationId xmlns:p14="http://schemas.microsoft.com/office/powerpoint/2010/main" val="1281087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2" name="Graphic 62" descr="Woman outline">
            <a:extLst>
              <a:ext uri="{FF2B5EF4-FFF2-40B4-BE49-F238E27FC236}">
                <a16:creationId xmlns:a16="http://schemas.microsoft.com/office/drawing/2014/main" id="{22D10D5A-6005-FB60-DD0D-46D8AE4D429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338066" y="2191803"/>
            <a:ext cx="701653" cy="7016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3433421" y="1996212"/>
                <a:ext cx="3166363" cy="1448257"/>
                <a:chOff x="3456377" y="2549616"/>
                <a:chExt cx="2267793"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3456377" y="2549616"/>
                  <a:ext cx="2267793" cy="621784"/>
                  <a:chOff x="4032088" y="2139665"/>
                  <a:chExt cx="2267793" cy="621784"/>
                </a:xfrm>
              </p:grpSpPr>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2"/>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3"/>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2" name="Rectangle 41">
            <a:extLst>
              <a:ext uri="{FF2B5EF4-FFF2-40B4-BE49-F238E27FC236}">
                <a16:creationId xmlns:a16="http://schemas.microsoft.com/office/drawing/2014/main" id="{01D73ADB-98C2-9F5C-C8C5-A7F775123A25}"/>
              </a:ext>
            </a:extLst>
          </p:cNvPr>
          <p:cNvSpPr/>
          <p:nvPr/>
        </p:nvSpPr>
        <p:spPr>
          <a:xfrm>
            <a:off x="6482634" y="6085024"/>
            <a:ext cx="5550213" cy="400110"/>
          </a:xfrm>
          <a:prstGeom prst="rect">
            <a:avLst/>
          </a:prstGeom>
        </p:spPr>
        <p:txBody>
          <a:bodyPr wrap="square">
            <a:spAutoFit/>
          </a:bodyPr>
          <a:lstStyle/>
          <a:p>
            <a:pPr algn="ctr"/>
            <a:r>
              <a:rPr lang="en-US" sz="2000" i="1" dirty="0"/>
              <a:t>(epidemics spread @R</a:t>
            </a:r>
            <a:r>
              <a:rPr lang="en-US" sz="2000" i="1" baseline="-25000" dirty="0"/>
              <a:t>E</a:t>
            </a:r>
            <a:r>
              <a:rPr lang="en-US" sz="2000" i="1" dirty="0"/>
              <a:t>&gt;1 and decline @R</a:t>
            </a:r>
            <a:r>
              <a:rPr lang="en-US" sz="2000" i="1" baseline="-25000" dirty="0"/>
              <a:t>E</a:t>
            </a:r>
            <a:r>
              <a:rPr lang="en-US" sz="2000" i="1" dirty="0"/>
              <a:t>&lt;1)</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A70ED25C-6EC2-3A94-8DA2-26544B642122}"/>
                  </a:ext>
                </a:extLst>
              </p:cNvPr>
              <p:cNvSpPr/>
              <p:nvPr/>
            </p:nvSpPr>
            <p:spPr>
              <a:xfrm>
                <a:off x="7037375" y="4875111"/>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rgbClr val="44DB58"/>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30" name="Rectangle 29">
                <a:extLst>
                  <a:ext uri="{FF2B5EF4-FFF2-40B4-BE49-F238E27FC236}">
                    <a16:creationId xmlns:a16="http://schemas.microsoft.com/office/drawing/2014/main" id="{A70ED25C-6EC2-3A94-8DA2-26544B642122}"/>
                  </a:ext>
                </a:extLst>
              </p:cNvPr>
              <p:cNvSpPr>
                <a:spLocks noRot="1" noChangeAspect="1" noMove="1" noResize="1" noEditPoints="1" noAdjustHandles="1" noChangeArrowheads="1" noChangeShapeType="1" noTextEdit="1"/>
              </p:cNvSpPr>
              <p:nvPr/>
            </p:nvSpPr>
            <p:spPr>
              <a:xfrm>
                <a:off x="7037375" y="4875111"/>
                <a:ext cx="2331794" cy="1014317"/>
              </a:xfrm>
              <a:prstGeom prst="rect">
                <a:avLst/>
              </a:prstGeom>
              <a:blipFill>
                <a:blip r:embed="rId14"/>
                <a:stretch>
                  <a:fillRect b="-7500"/>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375FFA8D-67C7-E961-B925-6CDA1DD97D65}"/>
              </a:ext>
            </a:extLst>
          </p:cNvPr>
          <p:cNvSpPr/>
          <p:nvPr/>
        </p:nvSpPr>
        <p:spPr>
          <a:xfrm>
            <a:off x="7103014" y="819581"/>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5" name="Title 1">
            <a:extLst>
              <a:ext uri="{FF2B5EF4-FFF2-40B4-BE49-F238E27FC236}">
                <a16:creationId xmlns:a16="http://schemas.microsoft.com/office/drawing/2014/main" id="{53F3916C-3E96-9715-39E7-FF773D0DC4E2}"/>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82A060C-8EA1-1313-9418-B96ACBA6876C}"/>
                  </a:ext>
                </a:extLst>
              </p:cNvPr>
              <p:cNvSpPr/>
              <p:nvPr/>
            </p:nvSpPr>
            <p:spPr>
              <a:xfrm>
                <a:off x="9532287" y="4757991"/>
                <a:ext cx="2195978"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600" b="1" i="1">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𝝀</m:t>
                    </m:r>
                  </m:oMath>
                </a14:m>
                <a:r>
                  <a:rPr lang="en-US" sz="2600" dirty="0">
                    <a:solidFill>
                      <a:schemeClr val="tx1"/>
                    </a:solidFill>
                    <a:latin typeface="Franklin Gothic Medium" pitchFamily="34" charset="0"/>
                  </a:rPr>
                  <a:t> </a:t>
                </a:r>
                <a:r>
                  <a:rPr lang="en-US" i="1" dirty="0">
                    <a:solidFill>
                      <a:schemeClr val="tx1"/>
                    </a:solidFill>
                  </a:rPr>
                  <a:t>for a population model</a:t>
                </a:r>
              </a:p>
            </p:txBody>
          </p:sp>
        </mc:Choice>
        <mc:Fallback xmlns="">
          <p:sp>
            <p:nvSpPr>
              <p:cNvPr id="26" name="Rectangle 25">
                <a:extLst>
                  <a:ext uri="{FF2B5EF4-FFF2-40B4-BE49-F238E27FC236}">
                    <a16:creationId xmlns:a16="http://schemas.microsoft.com/office/drawing/2014/main" id="{C82A060C-8EA1-1313-9418-B96ACBA6876C}"/>
                  </a:ext>
                </a:extLst>
              </p:cNvPr>
              <p:cNvSpPr>
                <a:spLocks noRot="1" noChangeAspect="1" noMove="1" noResize="1" noEditPoints="1" noAdjustHandles="1" noChangeArrowheads="1" noChangeShapeType="1" noTextEdit="1"/>
              </p:cNvSpPr>
              <p:nvPr/>
            </p:nvSpPr>
            <p:spPr>
              <a:xfrm>
                <a:off x="9532287" y="4757991"/>
                <a:ext cx="2195978" cy="1353565"/>
              </a:xfrm>
              <a:prstGeom prst="rect">
                <a:avLst/>
              </a:prstGeom>
              <a:blipFill>
                <a:blip r:embed="rId15"/>
                <a:stretch>
                  <a:fillRect/>
                </a:stretch>
              </a:blipFill>
              <a:ln>
                <a:noFill/>
              </a:ln>
            </p:spPr>
            <p:txBody>
              <a:bodyPr/>
              <a:lstStyle/>
              <a:p>
                <a:r>
                  <a:rPr lang="en-US">
                    <a:noFill/>
                  </a:rPr>
                  <a:t> </a:t>
                </a:r>
              </a:p>
            </p:txBody>
          </p:sp>
        </mc:Fallback>
      </mc:AlternateContent>
      <p:sp>
        <p:nvSpPr>
          <p:cNvPr id="28" name="Rectangle 27">
            <a:extLst>
              <a:ext uri="{FF2B5EF4-FFF2-40B4-BE49-F238E27FC236}">
                <a16:creationId xmlns:a16="http://schemas.microsoft.com/office/drawing/2014/main" id="{C5F651B3-B463-569F-CEBD-63D6CD9AD347}"/>
              </a:ext>
            </a:extLst>
          </p:cNvPr>
          <p:cNvSpPr/>
          <p:nvPr/>
        </p:nvSpPr>
        <p:spPr>
          <a:xfrm>
            <a:off x="7996385" y="161960"/>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transmission</a:t>
            </a:r>
          </a:p>
        </p:txBody>
      </p:sp>
      <p:sp>
        <p:nvSpPr>
          <p:cNvPr id="29" name="Rectangle 28">
            <a:extLst>
              <a:ext uri="{FF2B5EF4-FFF2-40B4-BE49-F238E27FC236}">
                <a16:creationId xmlns:a16="http://schemas.microsoft.com/office/drawing/2014/main" id="{2BDF21B4-4163-591B-D22C-1150AD4E2EB4}"/>
              </a:ext>
            </a:extLst>
          </p:cNvPr>
          <p:cNvSpPr/>
          <p:nvPr/>
        </p:nvSpPr>
        <p:spPr>
          <a:xfrm>
            <a:off x="9433799" y="179806"/>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recovery</a:t>
            </a:r>
          </a:p>
        </p:txBody>
      </p:sp>
      <p:sp>
        <p:nvSpPr>
          <p:cNvPr id="33" name="Rectangle 32">
            <a:extLst>
              <a:ext uri="{FF2B5EF4-FFF2-40B4-BE49-F238E27FC236}">
                <a16:creationId xmlns:a16="http://schemas.microsoft.com/office/drawing/2014/main" id="{191FA46E-13C6-D791-6FE0-8B3D345C1EB2}"/>
              </a:ext>
            </a:extLst>
          </p:cNvPr>
          <p:cNvSpPr/>
          <p:nvPr/>
        </p:nvSpPr>
        <p:spPr>
          <a:xfrm>
            <a:off x="6058253" y="157411"/>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births</a:t>
            </a:r>
          </a:p>
        </p:txBody>
      </p:sp>
      <p:sp>
        <p:nvSpPr>
          <p:cNvPr id="39" name="Rectangle 38">
            <a:extLst>
              <a:ext uri="{FF2B5EF4-FFF2-40B4-BE49-F238E27FC236}">
                <a16:creationId xmlns:a16="http://schemas.microsoft.com/office/drawing/2014/main" id="{55A1B2C4-7150-3C48-AF12-3898147AF4F5}"/>
              </a:ext>
            </a:extLst>
          </p:cNvPr>
          <p:cNvSpPr/>
          <p:nvPr/>
        </p:nvSpPr>
        <p:spPr>
          <a:xfrm>
            <a:off x="7452820" y="-170355"/>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40" name="Rectangle 39">
            <a:extLst>
              <a:ext uri="{FF2B5EF4-FFF2-40B4-BE49-F238E27FC236}">
                <a16:creationId xmlns:a16="http://schemas.microsoft.com/office/drawing/2014/main" id="{82933431-365B-22AA-A86A-F56960AE92B3}"/>
              </a:ext>
            </a:extLst>
          </p:cNvPr>
          <p:cNvSpPr/>
          <p:nvPr/>
        </p:nvSpPr>
        <p:spPr>
          <a:xfrm>
            <a:off x="9176269" y="-15524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41" name="Rectangle 40">
            <a:extLst>
              <a:ext uri="{FF2B5EF4-FFF2-40B4-BE49-F238E27FC236}">
                <a16:creationId xmlns:a16="http://schemas.microsoft.com/office/drawing/2014/main" id="{B8F9A4DF-07DF-AC0F-CE47-37D7ADB8303C}"/>
              </a:ext>
            </a:extLst>
          </p:cNvPr>
          <p:cNvSpPr/>
          <p:nvPr/>
        </p:nvSpPr>
        <p:spPr>
          <a:xfrm>
            <a:off x="10689123" y="-16017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Tree>
    <p:extLst>
      <p:ext uri="{BB962C8B-B14F-4D97-AF65-F5344CB8AC3E}">
        <p14:creationId xmlns:p14="http://schemas.microsoft.com/office/powerpoint/2010/main" val="208672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5" name="TextBox 4">
            <a:extLst>
              <a:ext uri="{FF2B5EF4-FFF2-40B4-BE49-F238E27FC236}">
                <a16:creationId xmlns:a16="http://schemas.microsoft.com/office/drawing/2014/main" id="{71493F45-E5CD-FF3C-23CC-5DBB1A6105B5}"/>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authors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What about experimentally?</a:t>
            </a:r>
          </a:p>
        </p:txBody>
      </p:sp>
      <p:sp>
        <p:nvSpPr>
          <p:cNvPr id="7" name="Rectangle 6">
            <a:extLst>
              <a:ext uri="{FF2B5EF4-FFF2-40B4-BE49-F238E27FC236}">
                <a16:creationId xmlns:a16="http://schemas.microsoft.com/office/drawing/2014/main" id="{63C3C647-8041-C0AD-CB21-FA6263EC55FF}"/>
              </a:ext>
            </a:extLst>
          </p:cNvPr>
          <p:cNvSpPr/>
          <p:nvPr/>
        </p:nvSpPr>
        <p:spPr>
          <a:xfrm>
            <a:off x="5562601" y="5178720"/>
            <a:ext cx="6381750" cy="1325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5980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16" name="Rectangle 15">
            <a:extLst>
              <a:ext uri="{FF2B5EF4-FFF2-40B4-BE49-F238E27FC236}">
                <a16:creationId xmlns:a16="http://schemas.microsoft.com/office/drawing/2014/main" id="{56ADBD41-0C52-7E59-2CAB-422A6D74BBD2}"/>
              </a:ext>
            </a:extLst>
          </p:cNvPr>
          <p:cNvSpPr/>
          <p:nvPr/>
        </p:nvSpPr>
        <p:spPr>
          <a:xfrm>
            <a:off x="-40687" y="1996751"/>
            <a:ext cx="4965696" cy="4861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367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DEAF3033-E6DD-3B6D-61C7-AAC3E9ED8151}"/>
              </a:ext>
            </a:extLst>
          </p:cNvPr>
          <p:cNvSpPr/>
          <p:nvPr/>
        </p:nvSpPr>
        <p:spPr>
          <a:xfrm>
            <a:off x="-40687" y="3494730"/>
            <a:ext cx="4965696" cy="3363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816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6CE2B7E4-6025-13A8-55AC-4FB99B6C2CD2}"/>
              </a:ext>
            </a:extLst>
          </p:cNvPr>
          <p:cNvSpPr/>
          <p:nvPr/>
        </p:nvSpPr>
        <p:spPr>
          <a:xfrm>
            <a:off x="-40687" y="5251169"/>
            <a:ext cx="4965696" cy="160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044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Tree>
    <p:extLst>
      <p:ext uri="{BB962C8B-B14F-4D97-AF65-F5344CB8AC3E}">
        <p14:creationId xmlns:p14="http://schemas.microsoft.com/office/powerpoint/2010/main" val="3225261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893614" y="3892475"/>
            <a:ext cx="550827" cy="295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42EFAA9-6AFA-1EDD-9F91-DDA5AF8B265A}"/>
              </a:ext>
            </a:extLst>
          </p:cNvPr>
          <p:cNvCxnSpPr>
            <a:cxnSpLocks/>
          </p:cNvCxnSpPr>
          <p:nvPr/>
        </p:nvCxnSpPr>
        <p:spPr>
          <a:xfrm flipH="1" flipV="1">
            <a:off x="4994538" y="5628037"/>
            <a:ext cx="229880" cy="531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AB252604-D6F9-7F67-074A-38D5AE7D2927}"/>
              </a:ext>
            </a:extLst>
          </p:cNvPr>
          <p:cNvSpPr>
            <a:spLocks noGrp="1"/>
          </p:cNvSpPr>
          <p:nvPr>
            <p:ph idx="1"/>
          </p:nvPr>
        </p:nvSpPr>
        <p:spPr>
          <a:xfrm>
            <a:off x="4727483" y="6226406"/>
            <a:ext cx="1295753" cy="524523"/>
          </a:xfrm>
        </p:spPr>
        <p:txBody>
          <a:bodyPr>
            <a:normAutofit/>
          </a:bodyPr>
          <a:lstStyle/>
          <a:p>
            <a:pPr marL="0" indent="0">
              <a:buNone/>
            </a:pPr>
            <a:r>
              <a:rPr lang="en-US" dirty="0"/>
              <a:t>Not 0!</a:t>
            </a:r>
          </a:p>
          <a:p>
            <a:endParaRPr lang="en-US" dirty="0"/>
          </a:p>
        </p:txBody>
      </p:sp>
      <p:sp>
        <p:nvSpPr>
          <p:cNvPr id="6" name="Content Placeholder 2">
            <a:extLst>
              <a:ext uri="{FF2B5EF4-FFF2-40B4-BE49-F238E27FC236}">
                <a16:creationId xmlns:a16="http://schemas.microsoft.com/office/drawing/2014/main" id="{85F93104-6F30-DE9F-6639-E70949D7307B}"/>
              </a:ext>
            </a:extLst>
          </p:cNvPr>
          <p:cNvSpPr txBox="1">
            <a:spLocks/>
          </p:cNvSpPr>
          <p:nvPr/>
        </p:nvSpPr>
        <p:spPr>
          <a:xfrm>
            <a:off x="9519964" y="3542050"/>
            <a:ext cx="1295753" cy="524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Not 1!</a:t>
            </a:r>
          </a:p>
          <a:p>
            <a:endParaRPr lang="en-US" dirty="0"/>
          </a:p>
        </p:txBody>
      </p:sp>
      <p:sp>
        <p:nvSpPr>
          <p:cNvPr id="2" name="Rectangle 1">
            <a:extLst>
              <a:ext uri="{FF2B5EF4-FFF2-40B4-BE49-F238E27FC236}">
                <a16:creationId xmlns:a16="http://schemas.microsoft.com/office/drawing/2014/main" id="{6CA02C7A-9314-A7C4-0371-B569BF4AA70E}"/>
              </a:ext>
            </a:extLst>
          </p:cNvPr>
          <p:cNvSpPr/>
          <p:nvPr/>
        </p:nvSpPr>
        <p:spPr>
          <a:xfrm>
            <a:off x="4349081" y="1164449"/>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23797E29-AC54-6819-31AA-285D0FE3328D}"/>
              </a:ext>
            </a:extLst>
          </p:cNvPr>
          <p:cNvSpPr/>
          <p:nvPr/>
        </p:nvSpPr>
        <p:spPr>
          <a:xfrm>
            <a:off x="5964911" y="1137691"/>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Tree>
    <p:extLst>
      <p:ext uri="{BB962C8B-B14F-4D97-AF65-F5344CB8AC3E}">
        <p14:creationId xmlns:p14="http://schemas.microsoft.com/office/powerpoint/2010/main" val="19555326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63672EE-AE6F-57BB-4D0A-C2B50C2EF7A8}"/>
              </a:ext>
            </a:extLst>
          </p:cNvPr>
          <p:cNvSpPr txBox="1"/>
          <p:nvPr/>
        </p:nvSpPr>
        <p:spPr>
          <a:xfrm>
            <a:off x="8927550" y="1551414"/>
            <a:ext cx="3081637" cy="4893647"/>
          </a:xfrm>
          <a:prstGeom prst="rect">
            <a:avLst/>
          </a:prstGeom>
          <a:noFill/>
        </p:spPr>
        <p:txBody>
          <a:bodyPr wrap="square">
            <a:spAutoFit/>
          </a:bodyPr>
          <a:lstStyle/>
          <a:p>
            <a:pPr marL="285750" indent="-285750">
              <a:buFont typeface="Arial" panose="020B0604020202020204" pitchFamily="34" charset="0"/>
              <a:buChar char="•"/>
            </a:pPr>
            <a:r>
              <a:rPr lang="en-US" sz="2600" dirty="0">
                <a:effectLst/>
              </a:rPr>
              <a:t>The epidemic does not end because all individuals have been infected and have either</a:t>
            </a:r>
            <a:r>
              <a:rPr lang="en-US" sz="2600" dirty="0"/>
              <a:t> </a:t>
            </a:r>
            <a:r>
              <a:rPr lang="en-US" sz="2600" dirty="0">
                <a:effectLst/>
              </a:rPr>
              <a:t>died or recovered</a:t>
            </a:r>
            <a:r>
              <a:rPr lang="en-US" sz="2600" dirty="0"/>
              <a:t>.</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effectLst/>
              </a:rPr>
              <a:t>Rather, finding new </a:t>
            </a:r>
            <a:r>
              <a:rPr lang="en-US" sz="2600" dirty="0" err="1">
                <a:effectLst/>
              </a:rPr>
              <a:t>susceptibles</a:t>
            </a:r>
            <a:r>
              <a:rPr lang="en-US" sz="2600" dirty="0">
                <a:effectLst/>
              </a:rPr>
              <a:t> becomes more difficult and R</a:t>
            </a:r>
            <a:r>
              <a:rPr lang="en-US" sz="2600" baseline="-25000" dirty="0">
                <a:effectLst/>
              </a:rPr>
              <a:t>E</a:t>
            </a:r>
            <a:r>
              <a:rPr lang="en-US" sz="2600" dirty="0">
                <a:effectLst/>
              </a:rPr>
              <a:t> &lt;1</a:t>
            </a:r>
          </a:p>
          <a:p>
            <a:pPr marL="285750" indent="-285750">
              <a:buFont typeface="Arial" panose="020B0604020202020204" pitchFamily="34" charset="0"/>
              <a:buChar char="•"/>
            </a:pPr>
            <a:endParaRPr lang="en-US" sz="2600" dirty="0"/>
          </a:p>
        </p:txBody>
      </p:sp>
      <p:sp>
        <p:nvSpPr>
          <p:cNvPr id="3" name="Rectangle 2">
            <a:extLst>
              <a:ext uri="{FF2B5EF4-FFF2-40B4-BE49-F238E27FC236}">
                <a16:creationId xmlns:a16="http://schemas.microsoft.com/office/drawing/2014/main" id="{87987C67-5172-4A1A-A35E-57D770E0D038}"/>
              </a:ext>
            </a:extLst>
          </p:cNvPr>
          <p:cNvSpPr/>
          <p:nvPr/>
        </p:nvSpPr>
        <p:spPr>
          <a:xfrm>
            <a:off x="4349081" y="1164449"/>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E28FAF4E-3E3A-241F-4B9D-EC2EBD25700F}"/>
              </a:ext>
            </a:extLst>
          </p:cNvPr>
          <p:cNvSpPr/>
          <p:nvPr/>
        </p:nvSpPr>
        <p:spPr>
          <a:xfrm>
            <a:off x="5964911" y="1137691"/>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Tree>
    <p:extLst>
      <p:ext uri="{BB962C8B-B14F-4D97-AF65-F5344CB8AC3E}">
        <p14:creationId xmlns:p14="http://schemas.microsoft.com/office/powerpoint/2010/main" val="13673807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F03F98-B858-1F1F-7F11-E11DDEC2CC92}"/>
              </a:ext>
            </a:extLst>
          </p:cNvPr>
          <p:cNvSpPr/>
          <p:nvPr/>
        </p:nvSpPr>
        <p:spPr>
          <a:xfrm>
            <a:off x="7310924" y="1791478"/>
            <a:ext cx="4688243" cy="487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87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81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44E07E2-46E6-FCB4-5FED-55CF3E3F074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4175773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5F9B5A-D31F-EDE1-476D-64AB28A98C0E}"/>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10" name="Straight Arrow Connector 9">
            <a:extLst>
              <a:ext uri="{FF2B5EF4-FFF2-40B4-BE49-F238E27FC236}">
                <a16:creationId xmlns:a16="http://schemas.microsoft.com/office/drawing/2014/main" id="{4B6B1825-0A3C-EC17-BE7F-7BDF63798F0A}"/>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D1B20B-1F3F-D625-D8EF-C68981247E8E}"/>
              </a:ext>
            </a:extLst>
          </p:cNvPr>
          <p:cNvSpPr/>
          <p:nvPr/>
        </p:nvSpPr>
        <p:spPr>
          <a:xfrm>
            <a:off x="114923" y="6111752"/>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1" imgW="114300" imgH="165100" progId="Equation.3">
                      <p:embed/>
                    </p:oleObj>
                  </mc:Choice>
                  <mc:Fallback>
                    <p:oleObj name="Equation" r:id="rId11" imgW="114300" imgH="165100" progId="Equation.3">
                      <p:embed/>
                      <p:pic>
                        <p:nvPicPr>
                          <p:cNvPr id="27" name="Object 26">
                            <a:extLst>
                              <a:ext uri="{FF2B5EF4-FFF2-40B4-BE49-F238E27FC236}">
                                <a16:creationId xmlns:a16="http://schemas.microsoft.com/office/drawing/2014/main" id="{0FC75C22-E5CE-9A5D-9B0D-6C7E75D6EC73}"/>
                              </a:ext>
                            </a:extLst>
                          </p:cNvPr>
                          <p:cNvPicPr/>
                          <p:nvPr/>
                        </p:nvPicPr>
                        <p:blipFill>
                          <a:blip r:embed="rId12"/>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sp>
        <p:nvSpPr>
          <p:cNvPr id="28" name="Content Placeholder 2">
            <a:extLst>
              <a:ext uri="{FF2B5EF4-FFF2-40B4-BE49-F238E27FC236}">
                <a16:creationId xmlns:a16="http://schemas.microsoft.com/office/drawing/2014/main" id="{9CEE3ECB-B093-8468-2BF3-3AF87F08F751}"/>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
        <p:nvSpPr>
          <p:cNvPr id="6" name="Rectangle 5">
            <a:extLst>
              <a:ext uri="{FF2B5EF4-FFF2-40B4-BE49-F238E27FC236}">
                <a16:creationId xmlns:a16="http://schemas.microsoft.com/office/drawing/2014/main" id="{27F970D8-C3E9-3101-F8DE-0CB79810491A}"/>
              </a:ext>
            </a:extLst>
          </p:cNvPr>
          <p:cNvSpPr/>
          <p:nvPr/>
        </p:nvSpPr>
        <p:spPr>
          <a:xfrm>
            <a:off x="4356209" y="2123236"/>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7" name="Rectangle 6">
            <a:extLst>
              <a:ext uri="{FF2B5EF4-FFF2-40B4-BE49-F238E27FC236}">
                <a16:creationId xmlns:a16="http://schemas.microsoft.com/office/drawing/2014/main" id="{CBE15BF2-D684-9754-3E01-663144071C67}"/>
              </a:ext>
            </a:extLst>
          </p:cNvPr>
          <p:cNvSpPr/>
          <p:nvPr/>
        </p:nvSpPr>
        <p:spPr>
          <a:xfrm>
            <a:off x="5972039" y="209647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Tree>
    <p:extLst>
      <p:ext uri="{BB962C8B-B14F-4D97-AF65-F5344CB8AC3E}">
        <p14:creationId xmlns:p14="http://schemas.microsoft.com/office/powerpoint/2010/main" val="312429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authors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What about experimentally?</a:t>
            </a:r>
          </a:p>
        </p:txBody>
      </p:sp>
    </p:spTree>
    <p:extLst>
      <p:ext uri="{BB962C8B-B14F-4D97-AF65-F5344CB8AC3E}">
        <p14:creationId xmlns:p14="http://schemas.microsoft.com/office/powerpoint/2010/main" val="15883017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CD1B20B-1F3F-D625-D8EF-C68981247E8E}"/>
                  </a:ext>
                </a:extLst>
              </p:cNvPr>
              <p:cNvSpPr/>
              <p:nvPr/>
            </p:nvSpPr>
            <p:spPr>
              <a:xfrm>
                <a:off x="78398" y="5925421"/>
                <a:ext cx="2193215" cy="923330"/>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a14:m>
                <a:r>
                  <a:rPr lang="en-US" dirty="0">
                    <a:highlight>
                      <a:srgbClr val="FFFF00"/>
                    </a:highlight>
                    <a:cs typeface="Times New Roman"/>
                  </a:rPr>
                  <a:t> </a:t>
                </a:r>
                <a:r>
                  <a:rPr lang="en-US" dirty="0">
                    <a:highlight>
                      <a:srgbClr val="FFFF00"/>
                    </a:highlight>
                    <a:ea typeface="Lucida Grande"/>
                    <a:cs typeface="Times New Roman"/>
                  </a:rPr>
                  <a:t>= vaccination rate</a:t>
                </a:r>
              </a:p>
            </p:txBody>
          </p:sp>
        </mc:Choice>
        <mc:Fallback xmlns="">
          <p:sp>
            <p:nvSpPr>
              <p:cNvPr id="12" name="Rectangle 11">
                <a:extLst>
                  <a:ext uri="{FF2B5EF4-FFF2-40B4-BE49-F238E27FC236}">
                    <a16:creationId xmlns:a16="http://schemas.microsoft.com/office/drawing/2014/main" id="{DCD1B20B-1F3F-D625-D8EF-C68981247E8E}"/>
                  </a:ext>
                </a:extLst>
              </p:cNvPr>
              <p:cNvSpPr>
                <a:spLocks noRot="1" noChangeAspect="1" noMove="1" noResize="1" noEditPoints="1" noAdjustHandles="1" noChangeArrowheads="1" noChangeShapeType="1" noTextEdit="1"/>
              </p:cNvSpPr>
              <p:nvPr/>
            </p:nvSpPr>
            <p:spPr>
              <a:xfrm>
                <a:off x="78398" y="5925421"/>
                <a:ext cx="2193215" cy="923330"/>
              </a:xfrm>
              <a:prstGeom prst="rect">
                <a:avLst/>
              </a:prstGeom>
              <a:blipFill>
                <a:blip r:embed="rId11"/>
                <a:stretch>
                  <a:fillRect l="-2874" t="-2703" b="-9459"/>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2" imgW="114300" imgH="165100" progId="Equation.3">
                      <p:embed/>
                    </p:oleObj>
                  </mc:Choice>
                  <mc:Fallback>
                    <p:oleObj name="Equation" r:id="rId12"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3"/>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8" name="Curved Connector 27">
            <a:extLst>
              <a:ext uri="{FF2B5EF4-FFF2-40B4-BE49-F238E27FC236}">
                <a16:creationId xmlns:a16="http://schemas.microsoft.com/office/drawing/2014/main" id="{F555401E-F269-4F72-C63D-9B6C4C822D30}"/>
              </a:ext>
            </a:extLst>
          </p:cNvPr>
          <p:cNvCxnSpPr>
            <a:stCxn id="25" idx="0"/>
            <a:endCxn id="18" idx="0"/>
          </p:cNvCxnSpPr>
          <p:nvPr/>
        </p:nvCxnSpPr>
        <p:spPr>
          <a:xfrm rot="16200000" flipH="1">
            <a:off x="6095998" y="925311"/>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C9F7952-44E6-1755-9CED-8C6D1D3415DC}"/>
                  </a:ext>
                </a:extLst>
              </p:cNvPr>
              <p:cNvSpPr/>
              <p:nvPr/>
            </p:nvSpPr>
            <p:spPr>
              <a:xfrm>
                <a:off x="5616001" y="179092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highlight>
                    <a:srgbClr val="FFFF00"/>
                  </a:highlight>
                  <a:cs typeface="Cambria Math"/>
                </a:endParaRPr>
              </a:p>
            </p:txBody>
          </p:sp>
        </mc:Choice>
        <mc:Fallback xmlns="">
          <p:sp>
            <p:nvSpPr>
              <p:cNvPr id="32" name="Rectangle 31">
                <a:extLst>
                  <a:ext uri="{FF2B5EF4-FFF2-40B4-BE49-F238E27FC236}">
                    <a16:creationId xmlns:a16="http://schemas.microsoft.com/office/drawing/2014/main" id="{6C9F7952-44E6-1755-9CED-8C6D1D3415DC}"/>
                  </a:ext>
                </a:extLst>
              </p:cNvPr>
              <p:cNvSpPr>
                <a:spLocks noRot="1" noChangeAspect="1" noMove="1" noResize="1" noEditPoints="1" noAdjustHandles="1" noChangeArrowheads="1" noChangeShapeType="1" noTextEdit="1"/>
              </p:cNvSpPr>
              <p:nvPr/>
            </p:nvSpPr>
            <p:spPr>
              <a:xfrm>
                <a:off x="5616001" y="1790925"/>
                <a:ext cx="1295753" cy="910126"/>
              </a:xfrm>
              <a:prstGeom prst="rect">
                <a:avLst/>
              </a:prstGeom>
              <a:blipFill>
                <a:blip r:embed="rId14"/>
                <a:stretch>
                  <a:fillRect/>
                </a:stretch>
              </a:blipFill>
              <a:ln>
                <a:no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83842C-71AD-2AC1-3958-10571AD21DB0}"/>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4" name="Straight Arrow Connector 33">
            <a:extLst>
              <a:ext uri="{FF2B5EF4-FFF2-40B4-BE49-F238E27FC236}">
                <a16:creationId xmlns:a16="http://schemas.microsoft.com/office/drawing/2014/main" id="{8061992C-0CAA-FE14-9341-8E1B056F535B}"/>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927762E-2B46-8484-CD39-D03EBF5A293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
        <p:nvSpPr>
          <p:cNvPr id="6" name="Rectangle 5">
            <a:extLst>
              <a:ext uri="{FF2B5EF4-FFF2-40B4-BE49-F238E27FC236}">
                <a16:creationId xmlns:a16="http://schemas.microsoft.com/office/drawing/2014/main" id="{99FA08D7-F1A4-C6EC-63EF-5A98E81259B0}"/>
              </a:ext>
            </a:extLst>
          </p:cNvPr>
          <p:cNvSpPr/>
          <p:nvPr/>
        </p:nvSpPr>
        <p:spPr>
          <a:xfrm>
            <a:off x="4394921" y="3841002"/>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7" name="Rectangle 6">
            <a:extLst>
              <a:ext uri="{FF2B5EF4-FFF2-40B4-BE49-F238E27FC236}">
                <a16:creationId xmlns:a16="http://schemas.microsoft.com/office/drawing/2014/main" id="{84898239-D4C1-7FF2-76D9-E5FC54657A4C}"/>
              </a:ext>
            </a:extLst>
          </p:cNvPr>
          <p:cNvSpPr/>
          <p:nvPr/>
        </p:nvSpPr>
        <p:spPr>
          <a:xfrm>
            <a:off x="6010751" y="381424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9" name="Rectangle 8">
            <a:extLst>
              <a:ext uri="{FF2B5EF4-FFF2-40B4-BE49-F238E27FC236}">
                <a16:creationId xmlns:a16="http://schemas.microsoft.com/office/drawing/2014/main" id="{8AFA6A62-79A5-EAC2-FEF9-0333AED31D04}"/>
              </a:ext>
            </a:extLst>
          </p:cNvPr>
          <p:cNvSpPr/>
          <p:nvPr/>
        </p:nvSpPr>
        <p:spPr>
          <a:xfrm>
            <a:off x="6052361" y="1956837"/>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Tree>
    <p:extLst>
      <p:ext uri="{BB962C8B-B14F-4D97-AF65-F5344CB8AC3E}">
        <p14:creationId xmlns:p14="http://schemas.microsoft.com/office/powerpoint/2010/main" val="9062811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32" name="Content Placeholder 2">
            <a:extLst>
              <a:ext uri="{FF2B5EF4-FFF2-40B4-BE49-F238E27FC236}">
                <a16:creationId xmlns:a16="http://schemas.microsoft.com/office/drawing/2014/main" id="{DA3D331D-2D6F-4B79-03C7-A6914A267BF5}"/>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1701682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0B4FD56-5733-8465-C1D0-2DBE005AE152}"/>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3997474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AD19D23-FDE5-63AB-879C-372F63D2489E}"/>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3106489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CA17FE5-5FF3-F652-888A-402FFC300417}"/>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4192690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8088D2D-CC6B-A3D7-744B-CDDFE8BFCA8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2272233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957"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D1B3F011-8D34-CDE3-D060-23D6147CF32C}"/>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790078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54444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p>
              <a:p>
                <a:r>
                  <a:rPr lang="en-US" b="1" dirty="0"/>
                  <a:t>Even </a:t>
                </a:r>
                <a:r>
                  <a:rPr lang="en-US" b="1" dirty="0" err="1"/>
                  <a:t>susceptibles</a:t>
                </a:r>
                <a:r>
                  <a:rPr lang="en-US" b="1" dirty="0"/>
                  <a:t> will not become infected 				       because the disease will not spread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oMath>
                </a14:m>
                <a:r>
                  <a:rPr lang="en-US" b="1" dirty="0"/>
                  <a:t>).</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5444464"/>
              </a:xfrm>
              <a:prstGeom prst="rect">
                <a:avLst/>
              </a:prstGeom>
              <a:blipFill>
                <a:blip r:embed="rId3"/>
                <a:stretch>
                  <a:fillRect l="-955" t="-2564" r="-1486" b="-932"/>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ED97D38C-3D6E-75CB-8298-87D4D51D8D9B}"/>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8072866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E1DB62B-8DCE-BF7A-89BB-34C7E8465FF1}"/>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12" name="Rectangle 11">
                <a:extLst>
                  <a:ext uri="{FF2B5EF4-FFF2-40B4-BE49-F238E27FC236}">
                    <a16:creationId xmlns:a16="http://schemas.microsoft.com/office/drawing/2014/main" id="{BE1DB62B-8DCE-BF7A-89BB-34C7E8465FF1}"/>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33C200E5-80AC-18BB-AAE4-CB7BBC94270A}"/>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14" name="Content Placeholder 2">
            <a:extLst>
              <a:ext uri="{FF2B5EF4-FFF2-40B4-BE49-F238E27FC236}">
                <a16:creationId xmlns:a16="http://schemas.microsoft.com/office/drawing/2014/main" id="{9EE3BF2A-5FA6-5482-0217-1ACA08E27B05}"/>
              </a:ext>
            </a:extLst>
          </p:cNvPr>
          <p:cNvSpPr txBox="1">
            <a:spLocks/>
          </p:cNvSpPr>
          <p:nvPr/>
        </p:nvSpPr>
        <p:spPr>
          <a:xfrm>
            <a:off x="8325005" y="3801841"/>
            <a:ext cx="3306301" cy="186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more transmissible the disease, the higher the HIT!</a:t>
            </a:r>
          </a:p>
        </p:txBody>
      </p:sp>
      <p:pic>
        <p:nvPicPr>
          <p:cNvPr id="7" name="Picture 6">
            <a:extLst>
              <a:ext uri="{FF2B5EF4-FFF2-40B4-BE49-F238E27FC236}">
                <a16:creationId xmlns:a16="http://schemas.microsoft.com/office/drawing/2014/main" id="{5D6877EC-9A02-43E7-2585-951028441652}"/>
              </a:ext>
            </a:extLst>
          </p:cNvPr>
          <p:cNvPicPr>
            <a:picLocks noChangeAspect="1"/>
          </p:cNvPicPr>
          <p:nvPr/>
        </p:nvPicPr>
        <p:blipFill>
          <a:blip r:embed="rId4"/>
          <a:stretch>
            <a:fillRect/>
          </a:stretch>
        </p:blipFill>
        <p:spPr>
          <a:xfrm>
            <a:off x="1919539" y="1506842"/>
            <a:ext cx="8353213" cy="4865255"/>
          </a:xfrm>
          <a:prstGeom prst="rect">
            <a:avLst/>
          </a:prstGeom>
        </p:spPr>
      </p:pic>
      <p:sp>
        <p:nvSpPr>
          <p:cNvPr id="9" name="Content Placeholder 2">
            <a:extLst>
              <a:ext uri="{FF2B5EF4-FFF2-40B4-BE49-F238E27FC236}">
                <a16:creationId xmlns:a16="http://schemas.microsoft.com/office/drawing/2014/main" id="{0EEDFCF0-77F6-6600-BB71-88C6B262D84E}"/>
              </a:ext>
            </a:extLst>
          </p:cNvPr>
          <p:cNvSpPr txBox="1">
            <a:spLocks/>
          </p:cNvSpPr>
          <p:nvPr/>
        </p:nvSpPr>
        <p:spPr>
          <a:xfrm rot="16200000">
            <a:off x="-229986" y="3573914"/>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Tree>
    <p:extLst>
      <p:ext uri="{BB962C8B-B14F-4D97-AF65-F5344CB8AC3E}">
        <p14:creationId xmlns:p14="http://schemas.microsoft.com/office/powerpoint/2010/main" val="3806011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0D8175B7-9E47-4603-8CDC-C1600CD47D06}"/>
                  </a:ext>
                </a:extLst>
              </p:cNvPr>
              <p:cNvGraphicFramePr>
                <a:graphicFrameLocks noGrp="1"/>
              </p:cNvGraphicFramePr>
              <p:nvPr>
                <p:ph idx="1"/>
                <p:extLst>
                  <p:ext uri="{D42A27DB-BD31-4B8C-83A1-F6EECF244321}">
                    <p14:modId xmlns:p14="http://schemas.microsoft.com/office/powerpoint/2010/main" val="2536904516"/>
                  </p:ext>
                </p:extLst>
              </p:nvPr>
            </p:nvGraphicFramePr>
            <p:xfrm>
              <a:off x="0" y="139148"/>
              <a:ext cx="12192000" cy="671885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0D8175B7-9E47-4603-8CDC-C1600CD47D06}"/>
                  </a:ext>
                </a:extLst>
              </p:cNvPr>
              <p:cNvPicPr>
                <a:picLocks noGrp="1" noRot="1" noChangeAspect="1" noMove="1" noResize="1" noEditPoints="1" noAdjustHandles="1" noChangeArrowheads="1" noChangeShapeType="1"/>
              </p:cNvPicPr>
              <p:nvPr/>
            </p:nvPicPr>
            <p:blipFill>
              <a:blip r:embed="rId3"/>
              <a:stretch>
                <a:fillRect/>
              </a:stretch>
            </p:blipFill>
            <p:spPr>
              <a:xfrm>
                <a:off x="0" y="139148"/>
                <a:ext cx="12192000" cy="6718852"/>
              </a:xfrm>
              <a:prstGeom prst="rect">
                <a:avLst/>
              </a:prstGeom>
            </p:spPr>
          </p:pic>
        </mc:Fallback>
      </mc:AlternateContent>
    </p:spTree>
    <p:extLst>
      <p:ext uri="{BB962C8B-B14F-4D97-AF65-F5344CB8AC3E}">
        <p14:creationId xmlns:p14="http://schemas.microsoft.com/office/powerpoint/2010/main" val="206768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pic>
        <p:nvPicPr>
          <p:cNvPr id="7" name="Picture 6" descr="Chart, line chart&#10;&#10;Description automatically generated">
            <a:extLst>
              <a:ext uri="{FF2B5EF4-FFF2-40B4-BE49-F238E27FC236}">
                <a16:creationId xmlns:a16="http://schemas.microsoft.com/office/drawing/2014/main" id="{FE0400E2-83E7-FDAA-BDD5-5AF128D4D037}"/>
              </a:ext>
            </a:extLst>
          </p:cNvPr>
          <p:cNvPicPr>
            <a:picLocks noChangeAspect="1"/>
          </p:cNvPicPr>
          <p:nvPr/>
        </p:nvPicPr>
        <p:blipFill>
          <a:blip r:embed="rId4"/>
          <a:stretch>
            <a:fillRect/>
          </a:stretch>
        </p:blipFill>
        <p:spPr>
          <a:xfrm>
            <a:off x="8972552" y="1372471"/>
            <a:ext cx="2759304" cy="5353050"/>
          </a:xfrm>
          <a:prstGeom prst="rect">
            <a:avLst/>
          </a:prstGeom>
        </p:spPr>
      </p:pic>
      <p:pic>
        <p:nvPicPr>
          <p:cNvPr id="10" name="Picture 9" descr="Diagram&#10;&#10;Description automatically generated">
            <a:extLst>
              <a:ext uri="{FF2B5EF4-FFF2-40B4-BE49-F238E27FC236}">
                <a16:creationId xmlns:a16="http://schemas.microsoft.com/office/drawing/2014/main" id="{C17A81AC-BA05-1E9B-F6CE-D29DAAC50FB6}"/>
              </a:ext>
            </a:extLst>
          </p:cNvPr>
          <p:cNvPicPr>
            <a:picLocks noChangeAspect="1"/>
          </p:cNvPicPr>
          <p:nvPr/>
        </p:nvPicPr>
        <p:blipFill>
          <a:blip r:embed="rId5"/>
          <a:stretch>
            <a:fillRect/>
          </a:stretch>
        </p:blipFill>
        <p:spPr>
          <a:xfrm>
            <a:off x="5310683" y="1610810"/>
            <a:ext cx="3398265" cy="4893502"/>
          </a:xfrm>
          <a:prstGeom prst="rect">
            <a:avLst/>
          </a:prstGeom>
        </p:spPr>
      </p:pic>
      <p:sp>
        <p:nvSpPr>
          <p:cNvPr id="3" name="TextBox 2">
            <a:extLst>
              <a:ext uri="{FF2B5EF4-FFF2-40B4-BE49-F238E27FC236}">
                <a16:creationId xmlns:a16="http://schemas.microsoft.com/office/drawing/2014/main" id="{AA310C92-CBBA-3C22-4FCE-56D3ED229133}"/>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FB11BE9-1FC7-D928-BDD9-A47E1550F35F}"/>
              </a:ext>
            </a:extLst>
          </p:cNvPr>
          <p:cNvSpPr txBox="1"/>
          <p:nvPr/>
        </p:nvSpPr>
        <p:spPr>
          <a:xfrm>
            <a:off x="10409355" y="2412273"/>
            <a:ext cx="1314450" cy="492443"/>
          </a:xfrm>
          <a:prstGeom prst="rect">
            <a:avLst/>
          </a:prstGeom>
          <a:noFill/>
        </p:spPr>
        <p:txBody>
          <a:bodyPr wrap="square" rtlCol="0">
            <a:spAutoFit/>
          </a:bodyPr>
          <a:lstStyle/>
          <a:p>
            <a:pPr algn="r"/>
            <a:r>
              <a:rPr lang="en-US" sz="1300" dirty="0">
                <a:latin typeface="Arial" panose="020B0604020202020204" pitchFamily="34" charset="0"/>
                <a:cs typeface="Arial" panose="020B0604020202020204" pitchFamily="34" charset="0"/>
              </a:rPr>
              <a:t>spatially structured</a:t>
            </a:r>
          </a:p>
        </p:txBody>
      </p:sp>
      <p:sp>
        <p:nvSpPr>
          <p:cNvPr id="6" name="TextBox 5">
            <a:extLst>
              <a:ext uri="{FF2B5EF4-FFF2-40B4-BE49-F238E27FC236}">
                <a16:creationId xmlns:a16="http://schemas.microsoft.com/office/drawing/2014/main" id="{495D0F58-14A5-D7A2-A7B8-5B5B42F8BA23}"/>
              </a:ext>
            </a:extLst>
          </p:cNvPr>
          <p:cNvSpPr txBox="1"/>
          <p:nvPr/>
        </p:nvSpPr>
        <p:spPr>
          <a:xfrm>
            <a:off x="10629900" y="4171704"/>
            <a:ext cx="1044806" cy="492443"/>
          </a:xfrm>
          <a:prstGeom prst="rect">
            <a:avLst/>
          </a:prstGeom>
          <a:noFill/>
        </p:spPr>
        <p:txBody>
          <a:bodyPr wrap="square" rtlCol="0">
            <a:spAutoFit/>
          </a:bodyPr>
          <a:lstStyle/>
          <a:p>
            <a:pPr algn="r"/>
            <a:r>
              <a:rPr lang="en-US" sz="1300" dirty="0">
                <a:latin typeface="Arial" panose="020B0604020202020204" pitchFamily="34" charset="0"/>
                <a:cs typeface="Arial" panose="020B0604020202020204" pitchFamily="34" charset="0"/>
              </a:rPr>
              <a:t>perfectly mixed</a:t>
            </a:r>
          </a:p>
        </p:txBody>
      </p:sp>
      <p:sp>
        <p:nvSpPr>
          <p:cNvPr id="8" name="TextBox 7">
            <a:extLst>
              <a:ext uri="{FF2B5EF4-FFF2-40B4-BE49-F238E27FC236}">
                <a16:creationId xmlns:a16="http://schemas.microsoft.com/office/drawing/2014/main" id="{DE3A5A7E-27DB-DDED-F798-7A8871814640}"/>
              </a:ext>
            </a:extLst>
          </p:cNvPr>
          <p:cNvSpPr txBox="1"/>
          <p:nvPr/>
        </p:nvSpPr>
        <p:spPr>
          <a:xfrm>
            <a:off x="11073375" y="5969235"/>
            <a:ext cx="935962" cy="492443"/>
          </a:xfrm>
          <a:prstGeom prst="rect">
            <a:avLst/>
          </a:prstGeom>
          <a:noFill/>
        </p:spPr>
        <p:txBody>
          <a:bodyPr wrap="square" rtlCol="0">
            <a:spAutoFit/>
          </a:bodyPr>
          <a:lstStyle/>
          <a:p>
            <a:pPr algn="r"/>
            <a:r>
              <a:rPr lang="en-US" sz="1300" dirty="0">
                <a:latin typeface="Arial" panose="020B0604020202020204" pitchFamily="34" charset="0"/>
                <a:cs typeface="Arial" panose="020B0604020202020204" pitchFamily="34" charset="0"/>
              </a:rPr>
              <a:t>in-between</a:t>
            </a:r>
          </a:p>
        </p:txBody>
      </p:sp>
    </p:spTree>
    <p:extLst>
      <p:ext uri="{BB962C8B-B14F-4D97-AF65-F5344CB8AC3E}">
        <p14:creationId xmlns:p14="http://schemas.microsoft.com/office/powerpoint/2010/main" val="12761825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4B7E173-3B20-A82A-5D86-C6E30CC4D04A}"/>
              </a:ext>
            </a:extLst>
          </p:cNvPr>
          <p:cNvSpPr/>
          <p:nvPr/>
        </p:nvSpPr>
        <p:spPr>
          <a:xfrm>
            <a:off x="7043101" y="2018065"/>
            <a:ext cx="1499290" cy="1572563"/>
          </a:xfrm>
          <a:prstGeom prst="rect">
            <a:avLst/>
          </a:prstGeom>
          <a:solidFill>
            <a:srgbClr val="FFFF00">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pic>
        <p:nvPicPr>
          <p:cNvPr id="15" name="Graphic 7" descr="Woman outline">
            <a:extLst>
              <a:ext uri="{FF2B5EF4-FFF2-40B4-BE49-F238E27FC236}">
                <a16:creationId xmlns:a16="http://schemas.microsoft.com/office/drawing/2014/main" id="{8A6BD0FE-AD47-98ED-6A7F-7A7FBC3C9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904" y="3606204"/>
            <a:ext cx="2431829" cy="2431829"/>
          </a:xfrm>
          <a:prstGeom prst="rect">
            <a:avLst/>
          </a:prstGeom>
        </p:spPr>
      </p:pic>
      <p:pic>
        <p:nvPicPr>
          <p:cNvPr id="16" name="Graphic 9" descr="Woman outline">
            <a:extLst>
              <a:ext uri="{FF2B5EF4-FFF2-40B4-BE49-F238E27FC236}">
                <a16:creationId xmlns:a16="http://schemas.microsoft.com/office/drawing/2014/main" id="{50329C7D-3A7B-F6AE-E1A4-8B9C420E6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537" y="3627062"/>
            <a:ext cx="2431829" cy="2431829"/>
          </a:xfrm>
          <a:prstGeom prst="rect">
            <a:avLst/>
          </a:prstGeom>
        </p:spPr>
      </p:pic>
      <p:pic>
        <p:nvPicPr>
          <p:cNvPr id="17" name="Graphic 11" descr="Woman outline">
            <a:extLst>
              <a:ext uri="{FF2B5EF4-FFF2-40B4-BE49-F238E27FC236}">
                <a16:creationId xmlns:a16="http://schemas.microsoft.com/office/drawing/2014/main" id="{C218EC6F-769D-6B5F-8660-C3F3B9BCE8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6160" y="3659099"/>
            <a:ext cx="2431829" cy="2431829"/>
          </a:xfrm>
          <a:prstGeom prst="rect">
            <a:avLst/>
          </a:prstGeom>
        </p:spPr>
      </p:pic>
      <p:pic>
        <p:nvPicPr>
          <p:cNvPr id="18" name="Picture 2" descr="COVID-19 Response | United Nations">
            <a:extLst>
              <a:ext uri="{FF2B5EF4-FFF2-40B4-BE49-F238E27FC236}">
                <a16:creationId xmlns:a16="http://schemas.microsoft.com/office/drawing/2014/main" id="{98463A82-0FD3-41F1-3A7F-002226C216AF}"/>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586555" y="4404612"/>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4" descr="Antibodies : Production, Structure, and Classes">
            <a:extLst>
              <a:ext uri="{FF2B5EF4-FFF2-40B4-BE49-F238E27FC236}">
                <a16:creationId xmlns:a16="http://schemas.microsoft.com/office/drawing/2014/main" id="{6899600C-A9A9-9B0E-C2D9-24D0F9C4E1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318036" y="4470735"/>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B0C6617-F304-C026-D70F-4FBCB4E4E8B6}"/>
              </a:ext>
            </a:extLst>
          </p:cNvPr>
          <p:cNvGrpSpPr/>
          <p:nvPr/>
        </p:nvGrpSpPr>
        <p:grpSpPr>
          <a:xfrm>
            <a:off x="3433344" y="1980743"/>
            <a:ext cx="4939873" cy="1448257"/>
            <a:chOff x="2514122" y="1996212"/>
            <a:chExt cx="4939873" cy="1448257"/>
          </a:xfrm>
        </p:grpSpPr>
        <p:grpSp>
          <p:nvGrpSpPr>
            <p:cNvPr id="21" name="Group 20">
              <a:extLst>
                <a:ext uri="{FF2B5EF4-FFF2-40B4-BE49-F238E27FC236}">
                  <a16:creationId xmlns:a16="http://schemas.microsoft.com/office/drawing/2014/main" id="{D306086F-6F0C-5AA2-BD59-9C47982C7EBE}"/>
                </a:ext>
              </a:extLst>
            </p:cNvPr>
            <p:cNvGrpSpPr/>
            <p:nvPr/>
          </p:nvGrpSpPr>
          <p:grpSpPr>
            <a:xfrm>
              <a:off x="2514122" y="1996212"/>
              <a:ext cx="4085663" cy="1448257"/>
              <a:chOff x="2797962" y="2549616"/>
              <a:chExt cx="2926208" cy="961934"/>
            </a:xfrm>
          </p:grpSpPr>
          <p:graphicFrame>
            <p:nvGraphicFramePr>
              <p:cNvPr id="24" name="Object 23">
                <a:extLst>
                  <a:ext uri="{FF2B5EF4-FFF2-40B4-BE49-F238E27FC236}">
                    <a16:creationId xmlns:a16="http://schemas.microsoft.com/office/drawing/2014/main" id="{185A29F4-96D7-A117-1EDA-8B422FAA21C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24" name="Object 23">
                            <a:extLst>
                              <a:ext uri="{FF2B5EF4-FFF2-40B4-BE49-F238E27FC236}">
                                <a16:creationId xmlns:a16="http://schemas.microsoft.com/office/drawing/2014/main" id="{185A29F4-96D7-A117-1EDA-8B422FAA21C7}"/>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A32A7646-52B7-4DC8-A69B-86177CD7BEC8}"/>
                  </a:ext>
                </a:extLst>
              </p:cNvPr>
              <p:cNvGrpSpPr/>
              <p:nvPr/>
            </p:nvGrpSpPr>
            <p:grpSpPr>
              <a:xfrm>
                <a:off x="2797962" y="2549616"/>
                <a:ext cx="2926208" cy="961932"/>
                <a:chOff x="3373673" y="2139665"/>
                <a:chExt cx="2926208" cy="961932"/>
              </a:xfrm>
            </p:grpSpPr>
            <p:grpSp>
              <p:nvGrpSpPr>
                <p:cNvPr id="28" name="Group 27">
                  <a:extLst>
                    <a:ext uri="{FF2B5EF4-FFF2-40B4-BE49-F238E27FC236}">
                      <a16:creationId xmlns:a16="http://schemas.microsoft.com/office/drawing/2014/main" id="{D4D71BB5-5783-EFCA-5D2F-ABC16A0F0192}"/>
                    </a:ext>
                  </a:extLst>
                </p:cNvPr>
                <p:cNvGrpSpPr/>
                <p:nvPr/>
              </p:nvGrpSpPr>
              <p:grpSpPr>
                <a:xfrm>
                  <a:off x="3373673" y="2139665"/>
                  <a:ext cx="2926208" cy="961932"/>
                  <a:chOff x="3373673" y="2139665"/>
                  <a:chExt cx="2926208" cy="961932"/>
                </a:xfrm>
              </p:grpSpPr>
              <p:sp>
                <p:nvSpPr>
                  <p:cNvPr id="30" name="Rectangle 29">
                    <a:extLst>
                      <a:ext uri="{FF2B5EF4-FFF2-40B4-BE49-F238E27FC236}">
                        <a16:creationId xmlns:a16="http://schemas.microsoft.com/office/drawing/2014/main" id="{3B1B7573-04C2-73DD-04D9-CB65FE837C01}"/>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1051F1B8-BAB8-C19F-E03F-4D13D11D00CF}"/>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9" name="Rectangle 28">
                  <a:extLst>
                    <a:ext uri="{FF2B5EF4-FFF2-40B4-BE49-F238E27FC236}">
                      <a16:creationId xmlns:a16="http://schemas.microsoft.com/office/drawing/2014/main" id="{993C88C0-C4FB-4C93-C52C-8D497B97ED75}"/>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6" name="Straight Arrow Connector 25">
                <a:extLst>
                  <a:ext uri="{FF2B5EF4-FFF2-40B4-BE49-F238E27FC236}">
                    <a16:creationId xmlns:a16="http://schemas.microsoft.com/office/drawing/2014/main" id="{8633C755-CAB2-A191-BF7D-8BEF7D1959C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AFD06E28-E18C-E38C-264E-0D6941945473}"/>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95ED0D42-6B8D-1A1B-5DB7-0F32219C56FA}"/>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3" name="Rectangle 22">
              <a:extLst>
                <a:ext uri="{FF2B5EF4-FFF2-40B4-BE49-F238E27FC236}">
                  <a16:creationId xmlns:a16="http://schemas.microsoft.com/office/drawing/2014/main" id="{49158EA2-0414-791B-A49D-FCB3277586F2}"/>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32" name="Curved Connector 31">
            <a:extLst>
              <a:ext uri="{FF2B5EF4-FFF2-40B4-BE49-F238E27FC236}">
                <a16:creationId xmlns:a16="http://schemas.microsoft.com/office/drawing/2014/main" id="{90B7917D-63C0-0E3D-E964-91DCBA0A5477}"/>
              </a:ext>
            </a:extLst>
          </p:cNvPr>
          <p:cNvCxnSpPr>
            <a:stCxn id="30" idx="0"/>
            <a:endCxn id="23" idx="0"/>
          </p:cNvCxnSpPr>
          <p:nvPr/>
        </p:nvCxnSpPr>
        <p:spPr>
          <a:xfrm rot="16200000" flipH="1">
            <a:off x="5903279" y="323470"/>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FA563E3-6BB7-9A83-DB40-D27D404E9AED}"/>
                  </a:ext>
                </a:extLst>
              </p:cNvPr>
              <p:cNvSpPr/>
              <p:nvPr/>
            </p:nvSpPr>
            <p:spPr>
              <a:xfrm>
                <a:off x="5372185" y="125135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33" name="Rectangle 32">
                <a:extLst>
                  <a:ext uri="{FF2B5EF4-FFF2-40B4-BE49-F238E27FC236}">
                    <a16:creationId xmlns:a16="http://schemas.microsoft.com/office/drawing/2014/main" id="{8FA563E3-6BB7-9A83-DB40-D27D404E9AED}"/>
                  </a:ext>
                </a:extLst>
              </p:cNvPr>
              <p:cNvSpPr>
                <a:spLocks noRot="1" noChangeAspect="1" noMove="1" noResize="1" noEditPoints="1" noAdjustHandles="1" noChangeArrowheads="1" noChangeShapeType="1" noTextEdit="1"/>
              </p:cNvSpPr>
              <p:nvPr/>
            </p:nvSpPr>
            <p:spPr>
              <a:xfrm>
                <a:off x="5372185" y="1251358"/>
                <a:ext cx="1295753" cy="910126"/>
              </a:xfrm>
              <a:prstGeom prst="rect">
                <a:avLst/>
              </a:prstGeom>
              <a:blipFill>
                <a:blip r:embed="rId12"/>
                <a:stretch>
                  <a:fillRect/>
                </a:stretch>
              </a:blipFill>
              <a:ln>
                <a:no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0CB401D-F9F3-E2DC-ADCC-C97E58A65058}"/>
              </a:ext>
            </a:extLst>
          </p:cNvPr>
          <p:cNvSpPr/>
          <p:nvPr/>
        </p:nvSpPr>
        <p:spPr>
          <a:xfrm>
            <a:off x="8917989" y="2461818"/>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5" name="Straight Arrow Connector 34">
            <a:extLst>
              <a:ext uri="{FF2B5EF4-FFF2-40B4-BE49-F238E27FC236}">
                <a16:creationId xmlns:a16="http://schemas.microsoft.com/office/drawing/2014/main" id="{427A7658-5735-8B16-C386-BB17CD2538DB}"/>
              </a:ext>
            </a:extLst>
          </p:cNvPr>
          <p:cNvCxnSpPr>
            <a:cxnSpLocks/>
          </p:cNvCxnSpPr>
          <p:nvPr/>
        </p:nvCxnSpPr>
        <p:spPr>
          <a:xfrm flipH="1">
            <a:off x="8454430" y="2736591"/>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D3D2B68-087E-8EF8-F4AC-AA53AE307B21}"/>
              </a:ext>
            </a:extLst>
          </p:cNvPr>
          <p:cNvSpPr/>
          <p:nvPr/>
        </p:nvSpPr>
        <p:spPr>
          <a:xfrm>
            <a:off x="4061216" y="3193632"/>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080E3FBE-1C70-42B2-51E7-110B589E525F}"/>
              </a:ext>
            </a:extLst>
          </p:cNvPr>
          <p:cNvSpPr/>
          <p:nvPr/>
        </p:nvSpPr>
        <p:spPr>
          <a:xfrm>
            <a:off x="5677046" y="316687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5" name="Rectangle 4">
            <a:extLst>
              <a:ext uri="{FF2B5EF4-FFF2-40B4-BE49-F238E27FC236}">
                <a16:creationId xmlns:a16="http://schemas.microsoft.com/office/drawing/2014/main" id="{8AC33129-8971-1220-CE66-93B69995BF55}"/>
              </a:ext>
            </a:extLst>
          </p:cNvPr>
          <p:cNvSpPr/>
          <p:nvPr/>
        </p:nvSpPr>
        <p:spPr>
          <a:xfrm>
            <a:off x="5718656" y="1309467"/>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Tree>
    <p:extLst>
      <p:ext uri="{BB962C8B-B14F-4D97-AF65-F5344CB8AC3E}">
        <p14:creationId xmlns:p14="http://schemas.microsoft.com/office/powerpoint/2010/main" val="2168069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2FE4C-431B-D978-1894-A133D5E6BABF}"/>
              </a:ext>
            </a:extLst>
          </p:cNvPr>
          <p:cNvSpPr/>
          <p:nvPr/>
        </p:nvSpPr>
        <p:spPr>
          <a:xfrm>
            <a:off x="259702" y="2463282"/>
            <a:ext cx="8119188" cy="4128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626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CAEACF-0019-9E9A-A77D-2BDA960F72B9}"/>
              </a:ext>
            </a:extLst>
          </p:cNvPr>
          <p:cNvSpPr/>
          <p:nvPr/>
        </p:nvSpPr>
        <p:spPr>
          <a:xfrm>
            <a:off x="259702" y="3209731"/>
            <a:ext cx="8119188" cy="3382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55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4665305"/>
            <a:ext cx="8119188" cy="1926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a:extLst>
              <a:ext uri="{FF2B5EF4-FFF2-40B4-BE49-F238E27FC236}">
                <a16:creationId xmlns:a16="http://schemas.microsoft.com/office/drawing/2014/main" id="{F9CCF57A-D735-5F12-BBE6-970C02596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7902" y="3865529"/>
            <a:ext cx="3813110" cy="273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358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5444464"/>
            <a:ext cx="8119188" cy="114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71D9A4C0-D035-BCED-1AEA-F58EB0251C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08" r="16021" b="6973"/>
          <a:stretch/>
        </p:blipFill>
        <p:spPr bwMode="auto">
          <a:xfrm>
            <a:off x="8011886" y="3668110"/>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607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 virus</a:t>
            </a:r>
            <a:r>
              <a:rPr lang="en-US" dirty="0"/>
              <a:t>) via inoculation with scab material from a recent patient infected with 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52226" name="Picture 2" descr="San Francisco running out of monkeypox vaccine as demand surges">
            <a:extLst>
              <a:ext uri="{FF2B5EF4-FFF2-40B4-BE49-F238E27FC236}">
                <a16:creationId xmlns:a16="http://schemas.microsoft.com/office/drawing/2014/main" id="{89365D09-1FAA-6BE2-84F2-60867D4833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63" t="11781"/>
          <a:stretch/>
        </p:blipFill>
        <p:spPr bwMode="auto">
          <a:xfrm>
            <a:off x="7893698" y="3587726"/>
            <a:ext cx="4298302" cy="32702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77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0EB6-A36B-094D-3F7E-28AB7A82670F}"/>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FD6FFF9E-CE2D-9C48-5265-93BA213F2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F99660A7-37EE-282D-00C7-44107EE05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24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7030-2CE3-BB39-9B18-4285B01847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C0E70-8E76-4B2A-200F-CF2B68E10247}"/>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D81256A1-7E04-21C1-0E62-9C67ADE3E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CFDC39AE-ECEC-55DC-6EDA-8488202F7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0BE0C92-DB0F-9DC3-05FC-DE3E99A5E31F}"/>
              </a:ext>
            </a:extLst>
          </p:cNvPr>
          <p:cNvSpPr txBox="1">
            <a:spLocks/>
          </p:cNvSpPr>
          <p:nvPr/>
        </p:nvSpPr>
        <p:spPr>
          <a:xfrm>
            <a:off x="6619460" y="5616909"/>
            <a:ext cx="5427479" cy="5380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t>Rinderpest was globally eradicated in 2011, though inoculation efforts date back to the 1700s!</a:t>
            </a:r>
          </a:p>
        </p:txBody>
      </p:sp>
    </p:spTree>
    <p:extLst>
      <p:ext uri="{BB962C8B-B14F-4D97-AF65-F5344CB8AC3E}">
        <p14:creationId xmlns:p14="http://schemas.microsoft.com/office/powerpoint/2010/main" val="26192350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Remember those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endParaRPr lang="en-US" sz="3200" b="1" dirty="0">
              <a:solidFill>
                <a:srgbClr val="C00000"/>
              </a:solidFill>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12" name="Title 1">
            <a:extLst>
              <a:ext uri="{FF2B5EF4-FFF2-40B4-BE49-F238E27FC236}">
                <a16:creationId xmlns:a16="http://schemas.microsoft.com/office/drawing/2014/main" id="{39E4386D-A1C1-377E-B5FC-CB034B46EB5F}"/>
              </a:ext>
            </a:extLst>
          </p:cNvPr>
          <p:cNvSpPr txBox="1">
            <a:spLocks/>
          </p:cNvSpPr>
          <p:nvPr/>
        </p:nvSpPr>
        <p:spPr>
          <a:xfrm>
            <a:off x="9396763" y="2147057"/>
            <a:ext cx="2451277"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sz="2200" dirty="0">
                <a:latin typeface="Calibri" panose="020F0502020204030204" pitchFamily="34" charset="0"/>
                <a:cs typeface="Calibri" panose="020F0502020204030204" pitchFamily="34" charset="0"/>
              </a:rPr>
              <a:t>↓ rinderpest </a:t>
            </a:r>
          </a:p>
          <a:p>
            <a:pPr marL="457200" indent="-457200">
              <a:buAutoNum type="arabicPeriod"/>
            </a:pPr>
            <a:r>
              <a:rPr lang="en-US" sz="2200" dirty="0">
                <a:latin typeface="Calibri" panose="020F0502020204030204" pitchFamily="34" charset="0"/>
                <a:cs typeface="Calibri" panose="020F0502020204030204" pitchFamily="34" charset="0"/>
              </a:rPr>
              <a:t>↑ wildebeest</a:t>
            </a:r>
          </a:p>
          <a:p>
            <a:pPr marL="457200" indent="-457200">
              <a:buAutoNum type="arabicPeriod"/>
            </a:pPr>
            <a:r>
              <a:rPr lang="en-US" sz="2200" dirty="0">
                <a:latin typeface="Calibri" panose="020F0502020204030204" pitchFamily="34" charset="0"/>
                <a:cs typeface="Calibri" panose="020F0502020204030204" pitchFamily="34" charset="0"/>
              </a:rPr>
              <a:t>↓ grass</a:t>
            </a:r>
          </a:p>
          <a:p>
            <a:pPr marL="457200" indent="-457200">
              <a:buAutoNum type="arabicPeriod"/>
            </a:pPr>
            <a:r>
              <a:rPr lang="en-US" sz="2200" dirty="0">
                <a:latin typeface="Calibri" panose="020F0502020204030204" pitchFamily="34" charset="0"/>
                <a:cs typeface="Calibri" panose="020F0502020204030204" pitchFamily="34" charset="0"/>
              </a:rPr>
              <a:t>↓ fire</a:t>
            </a:r>
          </a:p>
          <a:p>
            <a:pPr marL="457200" indent="-457200">
              <a:buAutoNum type="arabicPeriod"/>
            </a:pPr>
            <a:r>
              <a:rPr lang="en-US" sz="2200" dirty="0">
                <a:latin typeface="Calibri" panose="020F0502020204030204" pitchFamily="34" charset="0"/>
                <a:cs typeface="Calibri" panose="020F0502020204030204" pitchFamily="34" charset="0"/>
              </a:rPr>
              <a:t>↑ trees</a:t>
            </a: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4679331" y="997561"/>
            <a:ext cx="4102402" cy="346710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C050B84-A33A-8863-9CC7-31467E9F82C6}"/>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p>
        </p:txBody>
      </p:sp>
      <p:sp>
        <p:nvSpPr>
          <p:cNvPr id="11" name="TextBox 10">
            <a:extLst>
              <a:ext uri="{FF2B5EF4-FFF2-40B4-BE49-F238E27FC236}">
                <a16:creationId xmlns:a16="http://schemas.microsoft.com/office/drawing/2014/main" id="{4067764C-F2E3-007E-AC74-F48BB05C327A}"/>
              </a:ext>
            </a:extLst>
          </p:cNvPr>
          <p:cNvSpPr txBox="1"/>
          <p:nvPr/>
        </p:nvSpPr>
        <p:spPr>
          <a:xfrm>
            <a:off x="8932472" y="6488668"/>
            <a:ext cx="3259528" cy="369332"/>
          </a:xfrm>
          <a:prstGeom prst="rect">
            <a:avLst/>
          </a:prstGeom>
          <a:noFill/>
        </p:spPr>
        <p:txBody>
          <a:bodyPr wrap="square">
            <a:spAutoFit/>
          </a:bodyPr>
          <a:lstStyle/>
          <a:p>
            <a:pPr algn="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141995" y="-262091"/>
            <a:ext cx="12192000" cy="1325563"/>
          </a:xfrm>
        </p:spPr>
        <p:txBody>
          <a:bodyPr>
            <a:normAutofit/>
          </a:bodyPr>
          <a:lstStyle/>
          <a:p>
            <a:r>
              <a:rPr lang="en-US" sz="3800" dirty="0">
                <a:latin typeface="+mn-lt"/>
              </a:rPr>
              <a:t>The pace of vaccine development has accelerated drastically</a:t>
            </a:r>
          </a:p>
        </p:txBody>
      </p:sp>
    </p:spTree>
    <p:extLst>
      <p:ext uri="{BB962C8B-B14F-4D97-AF65-F5344CB8AC3E}">
        <p14:creationId xmlns:p14="http://schemas.microsoft.com/office/powerpoint/2010/main" val="411997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7.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8.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69.png"/></Relationships>
</file>

<file path=ppt/webextensions/webextension1.xml><?xml version="1.0" encoding="utf-8"?>
<we:webextension xmlns:we="http://schemas.microsoft.com/office/webextensions/webextension/2010/11" id="{7D76F827-0B50-4342-A793-B993BB635FE9}">
  <we:reference id="wa104218073" version="3.0.0.1" store="en-US" storeType="OMEX"/>
  <we:alternateReferences>
    <we:reference id="WA104218073" version="3.0.0.1" store="" storeType="OMEX"/>
  </we:alternateReferences>
  <we:properties>
    <we:property name="appSlideData" value="{&quot;slideId&quot;:2836,&quot;confidenceLevel&quot;:2}"/>
    <we:property name="url" value="&quot;multiple_choice_poll/BgMMKj22hmqEgIBzoysuF&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B5E62832-97CA-2648-90CF-7DCD04D3D2C9}">
  <we:reference id="wa104218073" version="3.0.0.1" store="en-US" storeType="OMEX"/>
  <we:alternateReferences>
    <we:reference id="WA104218073" version="3.0.0.1" store="" storeType="OMEX"/>
  </we:alternateReferences>
  <we:properties>
    <we:property name="appSlideData" value="{&quot;slideId&quot;:2837,&quot;confidenceLevel&quot;:2}"/>
    <we:property name="url" value="&quot;multiple_choice_poll/osKAQNV1jvXC5i2tDNfk3&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0E03D5FF-6F3B-6845-8779-B55378D11BC3}">
  <we:reference id="wa104218073" version="3.0.0.1" store="en-US" storeType="OMEX"/>
  <we:alternateReferences>
    <we:reference id="WA104218073" version="3.0.0.1" store="" storeType="OMEX"/>
  </we:alternateReferences>
  <we:properties>
    <we:property name="appSlideData" value="{&quot;slideId&quot;:3285,&quot;confidenceLevel&quot;:2}"/>
    <we:property name="url" value="&quot;multiple_choice_poll/iWjQhtXRzDFHLiYuE4vqK&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7399</TotalTime>
  <Words>8627</Words>
  <Application>Microsoft Macintosh PowerPoint</Application>
  <PresentationFormat>Widescreen</PresentationFormat>
  <Paragraphs>1346</Paragraphs>
  <Slides>120</Slides>
  <Notes>117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32" baseType="lpstr">
      <vt:lpstr>Arial</vt:lpstr>
      <vt:lpstr>Calibri</vt:lpstr>
      <vt:lpstr>Calibri Light</vt:lpstr>
      <vt:lpstr>Cambria</vt:lpstr>
      <vt:lpstr>Cambria Math</vt:lpstr>
      <vt:lpstr>Corbel</vt:lpstr>
      <vt:lpstr>Franklin Gothic Medium</vt:lpstr>
      <vt:lpstr>Lucida Grande</vt:lpstr>
      <vt:lpstr>Symbol</vt:lpstr>
      <vt:lpstr>Times New Roman</vt:lpstr>
      <vt:lpstr>Office Theme</vt:lpstr>
      <vt:lpstr>Equation</vt:lpstr>
      <vt:lpstr>Fundamentals of Ecology</vt:lpstr>
      <vt:lpstr>Learning objectives from Lecture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Species can interact in several distinct ways.</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PowerPoint Presentation</vt:lpstr>
      <vt:lpstr>PowerPoint Presentation</vt:lpstr>
      <vt:lpstr>PowerPoint Presentation</vt:lpstr>
      <vt:lpstr>Parasites and Pathogens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health interventions can be employed to reduce both R0 and RE</vt:lpstr>
      <vt:lpstr>Public health interventions can be employed to reduce both R0 and 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Vaccination stems from a long history</vt:lpstr>
      <vt:lpstr>Vaccination stems from a long history</vt:lpstr>
      <vt:lpstr>Vaccination stems from a long history</vt:lpstr>
      <vt:lpstr>Vaccination stems from a long history</vt:lpstr>
      <vt:lpstr>Vaccination stems from a long history</vt:lpstr>
      <vt:lpstr>Vaccination stems from a long history</vt:lpstr>
      <vt:lpstr>Only two global vaccination success stories</vt:lpstr>
      <vt:lpstr>Only two global vaccination success stories</vt:lpstr>
      <vt:lpstr>Remember those trophic cascades…</vt:lpstr>
      <vt:lpstr>The pace of vaccine development has accelerated drastically</vt:lpstr>
      <vt:lpstr>But we still lack vaccines for several important diseases.</vt:lpstr>
      <vt:lpstr>Challenges to Vaccination</vt:lpstr>
      <vt:lpstr>Challenges to Vaccination</vt:lpstr>
      <vt:lpstr>Challenges to Vaccination</vt:lpstr>
      <vt:lpstr>Challenges to Vaccination</vt:lpstr>
      <vt:lpstr>Challenges to Vaccination</vt:lpstr>
      <vt:lpstr>Challenges to Vaccination</vt:lpstr>
      <vt:lpstr>PowerPoint Presentation</vt:lpstr>
      <vt:lpstr>PowerPoint Presentation</vt:lpstr>
      <vt:lpstr>PowerPoint Presentation</vt:lpstr>
      <vt:lpstr>Challenges to Vaccination</vt:lpstr>
      <vt:lpstr>PowerPoint Presentation</vt:lpstr>
      <vt:lpstr>PowerPoint Presentation</vt:lpstr>
      <vt:lpstr>CCS is the minimum number of hosts needed to sustain endemic transmission of a pathogen indefinitely into the future.</vt:lpstr>
      <vt:lpstr>PowerPoint Presentation</vt:lpstr>
      <vt:lpstr>Extra</vt:lpstr>
      <vt:lpstr>Epidemiology vs. Disease Ecology</vt:lpstr>
      <vt:lpstr>Epidemiology vs. Disease Ecology</vt:lpstr>
      <vt:lpstr>Epidemiology vs. Disease Ecology</vt:lpstr>
      <vt:lpstr>Epidemiology vs. Disease Ecology</vt:lpstr>
      <vt:lpstr>Epidemiology vs. Disease Ecology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92</cp:revision>
  <dcterms:created xsi:type="dcterms:W3CDTF">2023-01-31T15:30:55Z</dcterms:created>
  <dcterms:modified xsi:type="dcterms:W3CDTF">2025-02-24T19:16:45Z</dcterms:modified>
</cp:coreProperties>
</file>